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DB323-9519-409D-8FA9-08426627B419}" v="1" dt="2021-01-19T08:35:21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eniyzhuck" userId="TaLegZyWn4dBNIjb/QXG/QDoKtuY8iD94VmrbsH7VJs=" providerId="None" clId="Web-{CC1DB323-9519-409D-8FA9-08426627B419}"/>
    <pc:docChg chg="modSld">
      <pc:chgData name="arseniyzhuck" userId="TaLegZyWn4dBNIjb/QXG/QDoKtuY8iD94VmrbsH7VJs=" providerId="None" clId="Web-{CC1DB323-9519-409D-8FA9-08426627B419}" dt="2021-01-19T08:35:21.309" v="0" actId="14100"/>
      <pc:docMkLst>
        <pc:docMk/>
      </pc:docMkLst>
      <pc:sldChg chg="modSp">
        <pc:chgData name="arseniyzhuck" userId="TaLegZyWn4dBNIjb/QXG/QDoKtuY8iD94VmrbsH7VJs=" providerId="None" clId="Web-{CC1DB323-9519-409D-8FA9-08426627B419}" dt="2021-01-19T08:35:21.309" v="0" actId="14100"/>
        <pc:sldMkLst>
          <pc:docMk/>
          <pc:sldMk cId="0" sldId="278"/>
        </pc:sldMkLst>
        <pc:spChg chg="mod">
          <ac:chgData name="arseniyzhuck" userId="TaLegZyWn4dBNIjb/QXG/QDoKtuY8iD94VmrbsH7VJs=" providerId="None" clId="Web-{CC1DB323-9519-409D-8FA9-08426627B419}" dt="2021-01-19T08:35:21.309" v="0" actId="14100"/>
          <ac:spMkLst>
            <pc:docMk/>
            <pc:sldMk cId="0" sldId="278"/>
            <ac:spMk id="14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099640" cy="433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099640" cy="433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14"/>
          <a:stretch/>
        </p:blipFill>
        <p:spPr>
          <a:xfrm>
            <a:off x="0" y="0"/>
            <a:ext cx="10085400" cy="56696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9640" cy="9356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/>
          <p:nvPr/>
        </p:nvPicPr>
        <p:blipFill>
          <a:blip r:embed="rId14"/>
          <a:stretch/>
        </p:blipFill>
        <p:spPr>
          <a:xfrm>
            <a:off x="0" y="0"/>
            <a:ext cx="10085400" cy="566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9640" cy="9356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300" spc="-1" dirty="0" smtClean="0">
                <a:solidFill>
                  <a:srgbClr val="050505"/>
                </a:solidFill>
                <a:latin typeface="Times New Roman"/>
              </a:rPr>
              <a:t>П</a:t>
            </a:r>
            <a:r>
              <a:rPr lang="ru-RU" sz="3300" b="0" strike="noStrike" spc="-1" dirty="0" smtClean="0">
                <a:solidFill>
                  <a:srgbClr val="050505"/>
                </a:solidFill>
                <a:latin typeface="Times New Roman"/>
              </a:rPr>
              <a:t>роектирование </a:t>
            </a:r>
            <a:r>
              <a:rPr lang="ru-RU" sz="3300" b="0" strike="noStrike" spc="-1" dirty="0">
                <a:solidFill>
                  <a:srgbClr val="050505"/>
                </a:solidFill>
                <a:latin typeface="Times New Roman"/>
              </a:rPr>
              <a:t>информационных систем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 dirty="0">
                <a:latin typeface="Times New Roman"/>
              </a:rPr>
              <a:t>Лекция </a:t>
            </a:r>
            <a:r>
              <a:rPr lang="ru-RU" sz="3200" spc="-1" dirty="0" smtClean="0">
                <a:latin typeface="Times New Roman"/>
              </a:rPr>
              <a:t>3</a:t>
            </a:r>
            <a:r>
              <a:rPr lang="ru-RU" sz="3200" b="0" strike="noStrike" spc="-1" dirty="0" smtClean="0">
                <a:latin typeface="Times New Roman"/>
              </a:rPr>
              <a:t>. </a:t>
            </a:r>
            <a:r>
              <a:rPr lang="ru-RU" sz="3200" b="0" strike="noStrike" spc="-1" dirty="0" smtClean="0">
                <a:latin typeface="Times New Roman"/>
              </a:rPr>
              <a:t>Требования</a:t>
            </a:r>
            <a:endParaRPr lang="ru-RU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18" name="Google Shape;236;p17"/>
          <p:cNvSpPr txBox="1">
            <a:spLocks/>
          </p:cNvSpPr>
          <p:nvPr/>
        </p:nvSpPr>
        <p:spPr>
          <a:xfrm>
            <a:off x="1707559" y="967146"/>
            <a:ext cx="6706102" cy="63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2800" dirty="0" smtClean="0"/>
              <a:t>Пользовательские требования </a:t>
            </a:r>
            <a:r>
              <a:rPr lang="en-US" sz="2800" dirty="0" smtClean="0"/>
              <a:t>URQ</a:t>
            </a:r>
            <a:endParaRPr lang="en-US" sz="2800" dirty="0"/>
          </a:p>
        </p:txBody>
      </p:sp>
      <p:grpSp>
        <p:nvGrpSpPr>
          <p:cNvPr id="19" name="Google Shape;237;p17"/>
          <p:cNvGrpSpPr/>
          <p:nvPr/>
        </p:nvGrpSpPr>
        <p:grpSpPr>
          <a:xfrm>
            <a:off x="2004365" y="1771926"/>
            <a:ext cx="7873614" cy="3607215"/>
            <a:chOff x="2318584" y="654754"/>
            <a:chExt cx="11511600" cy="4238337"/>
          </a:xfrm>
        </p:grpSpPr>
        <p:sp>
          <p:nvSpPr>
            <p:cNvPr id="20" name="Google Shape;238;p17"/>
            <p:cNvSpPr txBox="1"/>
            <p:nvPr/>
          </p:nvSpPr>
          <p:spPr>
            <a:xfrm>
              <a:off x="6885784" y="734832"/>
              <a:ext cx="6944400" cy="1374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Термин:</a:t>
              </a: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Пользовательские требования</a:t>
              </a: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- описывают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цели и задачи, которые пользователи должны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иметь возможность выполнять с помощью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системы\продукта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239;p17" descr="https://caminao.files.wordpress.com/2010/10/scenariodistrib1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984739" y="654754"/>
              <a:ext cx="2592288" cy="230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40;p17"/>
            <p:cNvSpPr txBox="1"/>
            <p:nvPr/>
          </p:nvSpPr>
          <p:spPr>
            <a:xfrm>
              <a:off x="2318584" y="4278375"/>
              <a:ext cx="11511600" cy="614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Пример:</a:t>
              </a: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Иметь возможность формировать промежуточные метрики по продажам отдела маркетинга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41;p17"/>
            <p:cNvGrpSpPr/>
            <p:nvPr/>
          </p:nvGrpSpPr>
          <p:grpSpPr>
            <a:xfrm>
              <a:off x="6936948" y="3138067"/>
              <a:ext cx="2787825" cy="913500"/>
              <a:chOff x="4791625" y="3983025"/>
              <a:chExt cx="2787825" cy="913500"/>
            </a:xfrm>
          </p:grpSpPr>
          <p:grpSp>
            <p:nvGrpSpPr>
              <p:cNvPr id="25" name="Google Shape;242;p17"/>
              <p:cNvGrpSpPr/>
              <p:nvPr/>
            </p:nvGrpSpPr>
            <p:grpSpPr>
              <a:xfrm>
                <a:off x="4791625" y="3983025"/>
                <a:ext cx="1048200" cy="913500"/>
                <a:chOff x="4791625" y="3983025"/>
                <a:chExt cx="1048200" cy="913500"/>
              </a:xfrm>
            </p:grpSpPr>
            <p:sp>
              <p:nvSpPr>
                <p:cNvPr id="29" name="Google Shape;243;p17"/>
                <p:cNvSpPr/>
                <p:nvPr/>
              </p:nvSpPr>
              <p:spPr>
                <a:xfrm>
                  <a:off x="4791625" y="3983025"/>
                  <a:ext cx="1048200" cy="913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244;p17"/>
                <p:cNvSpPr txBox="1"/>
                <p:nvPr/>
              </p:nvSpPr>
              <p:spPr>
                <a:xfrm>
                  <a:off x="4986625" y="4201275"/>
                  <a:ext cx="658200" cy="4700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rPr lang="ru-RU"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BRQ</a:t>
                  </a:r>
                  <a:endParaRPr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" name="Google Shape;245;p17"/>
              <p:cNvSpPr/>
              <p:nvPr/>
            </p:nvSpPr>
            <p:spPr>
              <a:xfrm>
                <a:off x="6531250" y="3983025"/>
                <a:ext cx="1048200" cy="913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46;p17"/>
              <p:cNvSpPr txBox="1"/>
              <p:nvPr/>
            </p:nvSpPr>
            <p:spPr>
              <a:xfrm>
                <a:off x="6726250" y="4201275"/>
                <a:ext cx="658200" cy="470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ru-RU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URQ</a:t>
                </a:r>
                <a:endParaRPr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47;p17"/>
              <p:cNvSpPr/>
              <p:nvPr/>
            </p:nvSpPr>
            <p:spPr>
              <a:xfrm>
                <a:off x="6004500" y="4357375"/>
                <a:ext cx="375600" cy="239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48;p17"/>
            <p:cNvSpPr/>
            <p:nvPr/>
          </p:nvSpPr>
          <p:spPr>
            <a:xfrm rot="5400000">
              <a:off x="9047200" y="2791409"/>
              <a:ext cx="306946" cy="239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16" name="Google Shape;253;p18"/>
          <p:cNvSpPr txBox="1">
            <a:spLocks/>
          </p:cNvSpPr>
          <p:nvPr/>
        </p:nvSpPr>
        <p:spPr>
          <a:xfrm>
            <a:off x="1667521" y="915069"/>
            <a:ext cx="815601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600" dirty="0" smtClean="0"/>
              <a:t>Функциональные требования </a:t>
            </a:r>
            <a:r>
              <a:rPr lang="en-US" sz="3600" dirty="0" smtClean="0"/>
              <a:t>FRQ</a:t>
            </a:r>
            <a:endParaRPr lang="en-US" sz="3600" dirty="0"/>
          </a:p>
        </p:txBody>
      </p:sp>
      <p:sp>
        <p:nvSpPr>
          <p:cNvPr id="17" name="Google Shape;254;p18"/>
          <p:cNvSpPr txBox="1"/>
          <p:nvPr/>
        </p:nvSpPr>
        <p:spPr>
          <a:xfrm>
            <a:off x="5669820" y="1898766"/>
            <a:ext cx="4410805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Термин: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Функциональные требования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описывают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поведение системы или продукта в определенных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условиях. Функциональные требования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определяют, что разработчики должны создать,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чтобы пользователи могли выполнять свои задачи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55;p18"/>
          <p:cNvSpPr txBox="1"/>
          <p:nvPr/>
        </p:nvSpPr>
        <p:spPr>
          <a:xfrm>
            <a:off x="1964471" y="4786762"/>
            <a:ext cx="78905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Собирать метрики отдела маркетинга. Формировать статистические отчеты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56;p18"/>
          <p:cNvSpPr/>
          <p:nvPr/>
        </p:nvSpPr>
        <p:spPr>
          <a:xfrm>
            <a:off x="6100970" y="3938579"/>
            <a:ext cx="1021013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57;p18"/>
          <p:cNvSpPr txBox="1"/>
          <p:nvPr/>
        </p:nvSpPr>
        <p:spPr>
          <a:xfrm>
            <a:off x="6276314" y="4124330"/>
            <a:ext cx="685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BRQ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58;p18"/>
          <p:cNvSpPr/>
          <p:nvPr/>
        </p:nvSpPr>
        <p:spPr>
          <a:xfrm>
            <a:off x="7630075" y="3938579"/>
            <a:ext cx="9022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259;p18"/>
          <p:cNvSpPr txBox="1"/>
          <p:nvPr/>
        </p:nvSpPr>
        <p:spPr>
          <a:xfrm>
            <a:off x="7805419" y="4124330"/>
            <a:ext cx="7764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URQ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60;p18"/>
          <p:cNvSpPr/>
          <p:nvPr/>
        </p:nvSpPr>
        <p:spPr>
          <a:xfrm>
            <a:off x="7191588" y="4257185"/>
            <a:ext cx="323288" cy="2040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61;p18"/>
          <p:cNvSpPr/>
          <p:nvPr/>
        </p:nvSpPr>
        <p:spPr>
          <a:xfrm>
            <a:off x="9040378" y="3953805"/>
            <a:ext cx="9022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62;p18"/>
          <p:cNvSpPr txBox="1"/>
          <p:nvPr/>
        </p:nvSpPr>
        <p:spPr>
          <a:xfrm>
            <a:off x="9215723" y="4139556"/>
            <a:ext cx="60780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FRQ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263;p18"/>
          <p:cNvSpPr/>
          <p:nvPr/>
        </p:nvSpPr>
        <p:spPr>
          <a:xfrm>
            <a:off x="8667470" y="4237591"/>
            <a:ext cx="323288" cy="2040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64;p18"/>
          <p:cNvSpPr/>
          <p:nvPr/>
        </p:nvSpPr>
        <p:spPr>
          <a:xfrm rot="5400000">
            <a:off x="9376418" y="3665039"/>
            <a:ext cx="261239" cy="206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265;p18" descr="https://caminao.files.wordpress.com/2010/09/requir01.jpg?w=625&amp;h=3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0981" y="1924083"/>
            <a:ext cx="3475674" cy="1960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18" name="Google Shape;270;p19"/>
          <p:cNvSpPr txBox="1">
            <a:spLocks/>
          </p:cNvSpPr>
          <p:nvPr/>
        </p:nvSpPr>
        <p:spPr>
          <a:xfrm>
            <a:off x="1332504" y="900351"/>
            <a:ext cx="8148775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200" dirty="0" smtClean="0"/>
              <a:t>Нефункциональные требования </a:t>
            </a:r>
            <a:r>
              <a:rPr lang="en-US" sz="3200" dirty="0" smtClean="0"/>
              <a:t>NFR</a:t>
            </a:r>
            <a:endParaRPr lang="en-US" sz="3200" dirty="0"/>
          </a:p>
        </p:txBody>
      </p:sp>
      <p:sp>
        <p:nvSpPr>
          <p:cNvPr id="19" name="Google Shape;271;p19"/>
          <p:cNvSpPr txBox="1"/>
          <p:nvPr/>
        </p:nvSpPr>
        <p:spPr>
          <a:xfrm>
            <a:off x="5451091" y="1763933"/>
            <a:ext cx="71841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Термин:</a:t>
            </a:r>
            <a:r>
              <a:rPr lang="ru-RU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Нефункциональные требования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описывают как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должна работать система или программный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продукт и какими свойствами она должна обладать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72;p19"/>
          <p:cNvSpPr txBox="1"/>
          <p:nvPr/>
        </p:nvSpPr>
        <p:spPr>
          <a:xfrm>
            <a:off x="1372360" y="4666842"/>
            <a:ext cx="1100925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должна работать быстро (</a:t>
            </a:r>
            <a:r>
              <a:rPr lang="ru-RU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расплывчато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Скорость обращений к БД системы не меньше 1000 обращений\сек (</a:t>
            </a:r>
            <a:r>
              <a:rPr lang="ru-RU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уже лучше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73;p19"/>
          <p:cNvGrpSpPr/>
          <p:nvPr/>
        </p:nvGrpSpPr>
        <p:grpSpPr>
          <a:xfrm>
            <a:off x="1573439" y="1393948"/>
            <a:ext cx="3103891" cy="2434154"/>
            <a:chOff x="609600" y="1080021"/>
            <a:chExt cx="3245520" cy="2434154"/>
          </a:xfrm>
        </p:grpSpPr>
        <p:pic>
          <p:nvPicPr>
            <p:cNvPr id="22" name="Google Shape;274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09600" y="1080021"/>
              <a:ext cx="3245520" cy="2434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75;p19"/>
            <p:cNvSpPr/>
            <p:nvPr/>
          </p:nvSpPr>
          <p:spPr>
            <a:xfrm>
              <a:off x="1186962" y="1080021"/>
              <a:ext cx="2092569" cy="5377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76;p19"/>
          <p:cNvSpPr/>
          <p:nvPr/>
        </p:nvSpPr>
        <p:spPr>
          <a:xfrm>
            <a:off x="5508859" y="3818659"/>
            <a:ext cx="9014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77;p19"/>
          <p:cNvSpPr txBox="1"/>
          <p:nvPr/>
        </p:nvSpPr>
        <p:spPr>
          <a:xfrm>
            <a:off x="5684203" y="4004410"/>
            <a:ext cx="566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BRQ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78;p19"/>
          <p:cNvSpPr/>
          <p:nvPr/>
        </p:nvSpPr>
        <p:spPr>
          <a:xfrm>
            <a:off x="7073132" y="3818659"/>
            <a:ext cx="9014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9;p19"/>
          <p:cNvSpPr txBox="1"/>
          <p:nvPr/>
        </p:nvSpPr>
        <p:spPr>
          <a:xfrm>
            <a:off x="7248476" y="4004410"/>
            <a:ext cx="5660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URQ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0;p19"/>
          <p:cNvSpPr/>
          <p:nvPr/>
        </p:nvSpPr>
        <p:spPr>
          <a:xfrm>
            <a:off x="6599477" y="4137265"/>
            <a:ext cx="323002" cy="2040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81;p19"/>
          <p:cNvSpPr/>
          <p:nvPr/>
        </p:nvSpPr>
        <p:spPr>
          <a:xfrm>
            <a:off x="7054208" y="2772324"/>
            <a:ext cx="9014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82;p19"/>
          <p:cNvSpPr txBox="1"/>
          <p:nvPr/>
        </p:nvSpPr>
        <p:spPr>
          <a:xfrm>
            <a:off x="7229552" y="2958075"/>
            <a:ext cx="5660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283;p19"/>
          <p:cNvSpPr/>
          <p:nvPr/>
        </p:nvSpPr>
        <p:spPr>
          <a:xfrm>
            <a:off x="8448267" y="3833885"/>
            <a:ext cx="901411" cy="777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84;p19"/>
          <p:cNvSpPr txBox="1"/>
          <p:nvPr/>
        </p:nvSpPr>
        <p:spPr>
          <a:xfrm>
            <a:off x="8623611" y="4019636"/>
            <a:ext cx="5660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FRQ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85;p19"/>
          <p:cNvSpPr/>
          <p:nvPr/>
        </p:nvSpPr>
        <p:spPr>
          <a:xfrm>
            <a:off x="8110527" y="4117671"/>
            <a:ext cx="323002" cy="2040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86;p19"/>
          <p:cNvSpPr/>
          <p:nvPr/>
        </p:nvSpPr>
        <p:spPr>
          <a:xfrm rot="-5400000">
            <a:off x="7401577" y="2682934"/>
            <a:ext cx="156621" cy="1998336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6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31" name="Google Shape;297;p22"/>
          <p:cNvSpPr txBox="1"/>
          <p:nvPr/>
        </p:nvSpPr>
        <p:spPr>
          <a:xfrm>
            <a:off x="1620000" y="1420835"/>
            <a:ext cx="8504138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Определить к какому типу требований относиться данные примеры и найти требование которое не пройдет по качеству: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Бизнес требования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Функциональные требования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Пользовательские требования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98;p22"/>
          <p:cNvSpPr txBox="1"/>
          <p:nvPr/>
        </p:nvSpPr>
        <p:spPr>
          <a:xfrm>
            <a:off x="2740673" y="3492244"/>
            <a:ext cx="68294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 Иметь возможность свободной коммуникации с клиентами или партнерами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 Иметь возможность совершать звонки на городские номера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 Снизить затраты на IT оборудование у сотрудника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3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5" name="Google Shape;303;p23"/>
          <p:cNvSpPr txBox="1">
            <a:spLocks/>
          </p:cNvSpPr>
          <p:nvPr/>
        </p:nvSpPr>
        <p:spPr>
          <a:xfrm>
            <a:off x="1806749" y="835129"/>
            <a:ext cx="8283088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600" dirty="0" smtClean="0"/>
              <a:t>Для чего мы собирали требования</a:t>
            </a:r>
            <a:endParaRPr lang="ru-RU" sz="3600" dirty="0"/>
          </a:p>
        </p:txBody>
      </p:sp>
      <p:grpSp>
        <p:nvGrpSpPr>
          <p:cNvPr id="6" name="Google Shape;304;p23"/>
          <p:cNvGrpSpPr/>
          <p:nvPr/>
        </p:nvGrpSpPr>
        <p:grpSpPr>
          <a:xfrm>
            <a:off x="3231697" y="1576772"/>
            <a:ext cx="4719654" cy="3557286"/>
            <a:chOff x="3278432" y="1239594"/>
            <a:chExt cx="5543638" cy="4178338"/>
          </a:xfrm>
        </p:grpSpPr>
        <p:sp>
          <p:nvSpPr>
            <p:cNvPr id="7" name="Google Shape;305;p23"/>
            <p:cNvSpPr/>
            <p:nvPr/>
          </p:nvSpPr>
          <p:spPr>
            <a:xfrm>
              <a:off x="5256457" y="1239594"/>
              <a:ext cx="2465400" cy="462000"/>
            </a:xfrm>
            <a:prstGeom prst="rect">
              <a:avLst/>
            </a:prstGeom>
            <a:solidFill>
              <a:srgbClr val="FBE4D4"/>
            </a:solidFill>
            <a:ln w="9525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06;p23"/>
            <p:cNvSpPr/>
            <p:nvPr/>
          </p:nvSpPr>
          <p:spPr>
            <a:xfrm>
              <a:off x="5377106" y="1398344"/>
              <a:ext cx="2149500" cy="11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ru-RU" sz="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Концепция создания и развития продукта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07;p23"/>
            <p:cNvSpPr/>
            <p:nvPr/>
          </p:nvSpPr>
          <p:spPr>
            <a:xfrm>
              <a:off x="7075732" y="2092082"/>
              <a:ext cx="1595400" cy="471600"/>
            </a:xfrm>
            <a:prstGeom prst="rect">
              <a:avLst/>
            </a:prstGeom>
            <a:solidFill>
              <a:srgbClr val="FBE4D4"/>
            </a:solidFill>
            <a:ln w="9525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08;p23"/>
            <p:cNvSpPr/>
            <p:nvPr/>
          </p:nvSpPr>
          <p:spPr>
            <a:xfrm>
              <a:off x="7147170" y="2252419"/>
              <a:ext cx="1674900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Пользовательские требования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09;p23"/>
            <p:cNvSpPr/>
            <p:nvPr/>
          </p:nvSpPr>
          <p:spPr>
            <a:xfrm>
              <a:off x="3549895" y="1828557"/>
              <a:ext cx="733500" cy="582600"/>
            </a:xfrm>
            <a:prstGeom prst="rect">
              <a:avLst/>
            </a:prstGeom>
            <a:solidFill>
              <a:srgbClr val="FBE4D4"/>
            </a:solidFill>
            <a:ln w="9525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10;p23"/>
            <p:cNvSpPr/>
            <p:nvPr/>
          </p:nvSpPr>
          <p:spPr>
            <a:xfrm>
              <a:off x="3629270" y="1988894"/>
              <a:ext cx="669900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Запросы ЗЛ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11;p23"/>
            <p:cNvSpPr/>
            <p:nvPr/>
          </p:nvSpPr>
          <p:spPr>
            <a:xfrm>
              <a:off x="4108695" y="1701557"/>
              <a:ext cx="509588" cy="127000"/>
            </a:xfrm>
            <a:custGeom>
              <a:avLst/>
              <a:gdLst/>
              <a:ahLst/>
              <a:cxnLst/>
              <a:rect l="l" t="t" r="r" b="b"/>
              <a:pathLst>
                <a:path w="64" h="16" extrusionOk="0">
                  <a:moveTo>
                    <a:pt x="64" y="0"/>
                  </a:move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12;p23"/>
            <p:cNvSpPr/>
            <p:nvPr/>
          </p:nvSpPr>
          <p:spPr>
            <a:xfrm>
              <a:off x="4618282" y="1701557"/>
              <a:ext cx="630238" cy="39688"/>
            </a:xfrm>
            <a:custGeom>
              <a:avLst/>
              <a:gdLst/>
              <a:ahLst/>
              <a:cxnLst/>
              <a:rect l="l" t="t" r="r" b="b"/>
              <a:pathLst>
                <a:path w="79" h="5" extrusionOk="0">
                  <a:moveTo>
                    <a:pt x="0" y="0"/>
                  </a:moveTo>
                  <a:lnTo>
                    <a:pt x="79" y="0"/>
                  </a:lnTo>
                  <a:lnTo>
                    <a:pt x="68" y="5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313;p23"/>
            <p:cNvCxnSpPr/>
            <p:nvPr/>
          </p:nvCxnSpPr>
          <p:spPr>
            <a:xfrm rot="10800000">
              <a:off x="5161220" y="1661957"/>
              <a:ext cx="87300" cy="396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314;p23"/>
            <p:cNvSpPr/>
            <p:nvPr/>
          </p:nvSpPr>
          <p:spPr>
            <a:xfrm>
              <a:off x="4259507" y="1485657"/>
              <a:ext cx="913607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15;p23"/>
            <p:cNvSpPr/>
            <p:nvPr/>
          </p:nvSpPr>
          <p:spPr>
            <a:xfrm>
              <a:off x="7418632" y="3304932"/>
              <a:ext cx="31750" cy="749300"/>
            </a:xfrm>
            <a:custGeom>
              <a:avLst/>
              <a:gdLst/>
              <a:ahLst/>
              <a:cxnLst/>
              <a:rect l="l" t="t" r="r" b="b"/>
              <a:pathLst>
                <a:path w="4" h="94" extrusionOk="0">
                  <a:moveTo>
                    <a:pt x="0" y="0"/>
                  </a:moveTo>
                  <a:lnTo>
                    <a:pt x="0" y="94"/>
                  </a:lnTo>
                  <a:lnTo>
                    <a:pt x="4" y="82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" name="Google Shape;316;p23"/>
            <p:cNvCxnSpPr/>
            <p:nvPr/>
          </p:nvCxnSpPr>
          <p:spPr>
            <a:xfrm rot="10800000">
              <a:off x="7379033" y="3958832"/>
              <a:ext cx="39600" cy="95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317;p23"/>
            <p:cNvCxnSpPr/>
            <p:nvPr/>
          </p:nvCxnSpPr>
          <p:spPr>
            <a:xfrm rot="10800000">
              <a:off x="7418632" y="2555532"/>
              <a:ext cx="0" cy="749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" name="Google Shape;318;p23"/>
            <p:cNvSpPr/>
            <p:nvPr/>
          </p:nvSpPr>
          <p:spPr>
            <a:xfrm>
              <a:off x="7559920" y="3411294"/>
              <a:ext cx="905730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19;p23"/>
            <p:cNvSpPr/>
            <p:nvPr/>
          </p:nvSpPr>
          <p:spPr>
            <a:xfrm>
              <a:off x="5591420" y="2100019"/>
              <a:ext cx="39688" cy="398463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0" y="0"/>
                  </a:moveTo>
                  <a:lnTo>
                    <a:pt x="0" y="50"/>
                  </a:lnTo>
                  <a:lnTo>
                    <a:pt x="5" y="39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320;p23"/>
            <p:cNvCxnSpPr/>
            <p:nvPr/>
          </p:nvCxnSpPr>
          <p:spPr>
            <a:xfrm rot="10800000">
              <a:off x="5559620" y="2411182"/>
              <a:ext cx="31800" cy="873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321;p23"/>
            <p:cNvCxnSpPr/>
            <p:nvPr/>
          </p:nvCxnSpPr>
          <p:spPr>
            <a:xfrm rot="10800000">
              <a:off x="5591420" y="1701620"/>
              <a:ext cx="0" cy="398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322;p23"/>
            <p:cNvSpPr/>
            <p:nvPr/>
          </p:nvSpPr>
          <p:spPr>
            <a:xfrm>
              <a:off x="5248520" y="1831933"/>
              <a:ext cx="929480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23;p23"/>
            <p:cNvSpPr/>
            <p:nvPr/>
          </p:nvSpPr>
          <p:spPr>
            <a:xfrm>
              <a:off x="5958132" y="2260357"/>
              <a:ext cx="439738" cy="238125"/>
            </a:xfrm>
            <a:custGeom>
              <a:avLst/>
              <a:gdLst/>
              <a:ahLst/>
              <a:cxnLst/>
              <a:rect l="l" t="t" r="r" b="b"/>
              <a:pathLst>
                <a:path w="55" h="30" extrusionOk="0">
                  <a:moveTo>
                    <a:pt x="55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5" y="19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Google Shape;324;p23"/>
            <p:cNvCxnSpPr/>
            <p:nvPr/>
          </p:nvCxnSpPr>
          <p:spPr>
            <a:xfrm rot="10800000">
              <a:off x="5918533" y="2411182"/>
              <a:ext cx="39600" cy="873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325;p23"/>
            <p:cNvCxnSpPr/>
            <p:nvPr/>
          </p:nvCxnSpPr>
          <p:spPr>
            <a:xfrm>
              <a:off x="6397870" y="2260357"/>
              <a:ext cx="678000" cy="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" name="Google Shape;326;p23"/>
            <p:cNvSpPr/>
            <p:nvPr/>
          </p:nvSpPr>
          <p:spPr>
            <a:xfrm>
              <a:off x="6047121" y="2084144"/>
              <a:ext cx="909637" cy="14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27;p23"/>
            <p:cNvSpPr/>
            <p:nvPr/>
          </p:nvSpPr>
          <p:spPr>
            <a:xfrm>
              <a:off x="4730995" y="3073157"/>
              <a:ext cx="39688" cy="247650"/>
            </a:xfrm>
            <a:custGeom>
              <a:avLst/>
              <a:gdLst/>
              <a:ahLst/>
              <a:cxnLst/>
              <a:rect l="l" t="t" r="r" b="b"/>
              <a:pathLst>
                <a:path w="5" h="31" extrusionOk="0">
                  <a:moveTo>
                    <a:pt x="0" y="0"/>
                  </a:moveTo>
                  <a:lnTo>
                    <a:pt x="0" y="31"/>
                  </a:lnTo>
                  <a:lnTo>
                    <a:pt x="5" y="20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" name="Google Shape;328;p23"/>
            <p:cNvCxnSpPr/>
            <p:nvPr/>
          </p:nvCxnSpPr>
          <p:spPr>
            <a:xfrm rot="10800000">
              <a:off x="4697695" y="3233507"/>
              <a:ext cx="33300" cy="873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" name="Google Shape;329;p23"/>
            <p:cNvSpPr/>
            <p:nvPr/>
          </p:nvSpPr>
          <p:spPr>
            <a:xfrm>
              <a:off x="4730995" y="2914407"/>
              <a:ext cx="182563" cy="158750"/>
            </a:xfrm>
            <a:custGeom>
              <a:avLst/>
              <a:gdLst/>
              <a:ahLst/>
              <a:cxnLst/>
              <a:rect l="l" t="t" r="r" b="b"/>
              <a:pathLst>
                <a:path w="23" h="20" extrusionOk="0">
                  <a:moveTo>
                    <a:pt x="0" y="20"/>
                  </a:moveTo>
                  <a:lnTo>
                    <a:pt x="0" y="0"/>
                  </a:lnTo>
                  <a:lnTo>
                    <a:pt x="23" y="0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30;p23"/>
            <p:cNvSpPr/>
            <p:nvPr/>
          </p:nvSpPr>
          <p:spPr>
            <a:xfrm>
              <a:off x="4122920" y="2779332"/>
              <a:ext cx="6540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реализуют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" name="Google Shape;331;p23"/>
            <p:cNvCxnSpPr/>
            <p:nvPr/>
          </p:nvCxnSpPr>
          <p:spPr>
            <a:xfrm>
              <a:off x="6469307" y="3512894"/>
              <a:ext cx="0" cy="541200"/>
            </a:xfrm>
            <a:prstGeom prst="straightConnector1">
              <a:avLst/>
            </a:prstGeom>
            <a:noFill/>
            <a:ln w="9525" cap="flat" cmpd="sng">
              <a:solidFill>
                <a:srgbClr val="E1E1E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" name="Google Shape;332;p23"/>
            <p:cNvSpPr/>
            <p:nvPr/>
          </p:nvSpPr>
          <p:spPr>
            <a:xfrm>
              <a:off x="6469307" y="2969969"/>
              <a:ext cx="31750" cy="542925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68"/>
                  </a:moveTo>
                  <a:lnTo>
                    <a:pt x="0" y="0"/>
                  </a:lnTo>
                  <a:lnTo>
                    <a:pt x="4" y="11"/>
                  </a:lnTo>
                </a:path>
              </a:pathLst>
            </a:custGeom>
            <a:noFill/>
            <a:ln w="9525" cap="flat" cmpd="sng">
              <a:solidFill>
                <a:srgbClr val="E1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Google Shape;333;p23"/>
            <p:cNvCxnSpPr/>
            <p:nvPr/>
          </p:nvCxnSpPr>
          <p:spPr>
            <a:xfrm flipH="1">
              <a:off x="6429708" y="2969969"/>
              <a:ext cx="39600" cy="87300"/>
            </a:xfrm>
            <a:prstGeom prst="straightConnector1">
              <a:avLst/>
            </a:prstGeom>
            <a:noFill/>
            <a:ln w="9525" cap="flat" cmpd="sng">
              <a:solidFill>
                <a:srgbClr val="E1E1E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" name="Google Shape;334;p23"/>
            <p:cNvSpPr/>
            <p:nvPr/>
          </p:nvSpPr>
          <p:spPr>
            <a:xfrm>
              <a:off x="5918533" y="3368290"/>
              <a:ext cx="1409562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учесть при реализации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35;p23"/>
            <p:cNvSpPr/>
            <p:nvPr/>
          </p:nvSpPr>
          <p:spPr>
            <a:xfrm>
              <a:off x="4091232" y="2411169"/>
              <a:ext cx="368300" cy="9525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36;p23"/>
            <p:cNvSpPr/>
            <p:nvPr/>
          </p:nvSpPr>
          <p:spPr>
            <a:xfrm>
              <a:off x="4459532" y="2506419"/>
              <a:ext cx="454025" cy="41275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0" y="0"/>
                  </a:moveTo>
                  <a:lnTo>
                    <a:pt x="57" y="0"/>
                  </a:lnTo>
                  <a:lnTo>
                    <a:pt x="46" y="5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" name="Google Shape;337;p23"/>
            <p:cNvCxnSpPr/>
            <p:nvPr/>
          </p:nvCxnSpPr>
          <p:spPr>
            <a:xfrm rot="10800000">
              <a:off x="4826258" y="2466820"/>
              <a:ext cx="87300" cy="396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" name="Google Shape;338;p23"/>
            <p:cNvSpPr/>
            <p:nvPr/>
          </p:nvSpPr>
          <p:spPr>
            <a:xfrm>
              <a:off x="4372220" y="2292107"/>
              <a:ext cx="4539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учтены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39;p23"/>
            <p:cNvSpPr/>
            <p:nvPr/>
          </p:nvSpPr>
          <p:spPr>
            <a:xfrm>
              <a:off x="3278432" y="4246319"/>
              <a:ext cx="1443000" cy="582600"/>
            </a:xfrm>
            <a:prstGeom prst="rect">
              <a:avLst/>
            </a:prstGeom>
            <a:solidFill>
              <a:srgbClr val="FBE4D4"/>
            </a:solidFill>
            <a:ln w="9525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40;p23"/>
            <p:cNvSpPr/>
            <p:nvPr/>
          </p:nvSpPr>
          <p:spPr>
            <a:xfrm>
              <a:off x="3381621" y="4397132"/>
              <a:ext cx="1395300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Ограничения, допущения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341;p23"/>
            <p:cNvCxnSpPr/>
            <p:nvPr/>
          </p:nvCxnSpPr>
          <p:spPr>
            <a:xfrm rot="10800000">
              <a:off x="3924545" y="2411044"/>
              <a:ext cx="0" cy="9177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" name="Google Shape;342;p23"/>
            <p:cNvSpPr/>
            <p:nvPr/>
          </p:nvSpPr>
          <p:spPr>
            <a:xfrm>
              <a:off x="3924545" y="3328744"/>
              <a:ext cx="39688" cy="917575"/>
            </a:xfrm>
            <a:custGeom>
              <a:avLst/>
              <a:gdLst/>
              <a:ahLst/>
              <a:cxnLst/>
              <a:rect l="l" t="t" r="r" b="b"/>
              <a:pathLst>
                <a:path w="5" h="115" extrusionOk="0">
                  <a:moveTo>
                    <a:pt x="0" y="0"/>
                  </a:moveTo>
                  <a:lnTo>
                    <a:pt x="0" y="115"/>
                  </a:lnTo>
                  <a:lnTo>
                    <a:pt x="5" y="103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343;p23"/>
            <p:cNvCxnSpPr/>
            <p:nvPr/>
          </p:nvCxnSpPr>
          <p:spPr>
            <a:xfrm rot="10800000">
              <a:off x="3892745" y="4150919"/>
              <a:ext cx="31800" cy="95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" name="Google Shape;344;p23"/>
            <p:cNvSpPr/>
            <p:nvPr/>
          </p:nvSpPr>
          <p:spPr>
            <a:xfrm>
              <a:off x="4253157" y="3922469"/>
              <a:ext cx="908063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45;p23"/>
            <p:cNvSpPr/>
            <p:nvPr/>
          </p:nvSpPr>
          <p:spPr>
            <a:xfrm>
              <a:off x="5224707" y="4955932"/>
              <a:ext cx="1220700" cy="462000"/>
            </a:xfrm>
            <a:prstGeom prst="rect">
              <a:avLst/>
            </a:prstGeom>
            <a:solidFill>
              <a:srgbClr val="FBE4D4"/>
            </a:solidFill>
            <a:ln w="9525" cap="flat" cmpd="sng">
              <a:solidFill>
                <a:srgbClr val="9900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46;p23"/>
            <p:cNvSpPr/>
            <p:nvPr/>
          </p:nvSpPr>
          <p:spPr>
            <a:xfrm>
              <a:off x="5304083" y="5098809"/>
              <a:ext cx="1133373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ru-RU" sz="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Концепция системы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47;p23"/>
            <p:cNvSpPr/>
            <p:nvPr/>
          </p:nvSpPr>
          <p:spPr>
            <a:xfrm>
              <a:off x="6996357" y="4517782"/>
              <a:ext cx="182563" cy="581025"/>
            </a:xfrm>
            <a:custGeom>
              <a:avLst/>
              <a:gdLst/>
              <a:ahLst/>
              <a:cxnLst/>
              <a:rect l="l" t="t" r="r" b="b"/>
              <a:pathLst>
                <a:path w="23" h="73" extrusionOk="0">
                  <a:moveTo>
                    <a:pt x="0" y="73"/>
                  </a:moveTo>
                  <a:lnTo>
                    <a:pt x="19" y="73"/>
                  </a:lnTo>
                  <a:lnTo>
                    <a:pt x="19" y="0"/>
                  </a:lnTo>
                  <a:lnTo>
                    <a:pt x="23" y="12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" name="Google Shape;348;p23"/>
            <p:cNvCxnSpPr/>
            <p:nvPr/>
          </p:nvCxnSpPr>
          <p:spPr>
            <a:xfrm flipH="1">
              <a:off x="7107570" y="4517782"/>
              <a:ext cx="39600" cy="95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349;p23"/>
            <p:cNvCxnSpPr/>
            <p:nvPr/>
          </p:nvCxnSpPr>
          <p:spPr>
            <a:xfrm rot="10800000">
              <a:off x="6437457" y="5098807"/>
              <a:ext cx="558900" cy="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350;p23"/>
            <p:cNvSpPr/>
            <p:nvPr/>
          </p:nvSpPr>
          <p:spPr>
            <a:xfrm>
              <a:off x="6348657" y="4613182"/>
              <a:ext cx="931725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51;p23"/>
            <p:cNvSpPr/>
            <p:nvPr/>
          </p:nvSpPr>
          <p:spPr>
            <a:xfrm>
              <a:off x="5831132" y="2969969"/>
              <a:ext cx="39688" cy="989013"/>
            </a:xfrm>
            <a:custGeom>
              <a:avLst/>
              <a:gdLst/>
              <a:ahLst/>
              <a:cxnLst/>
              <a:rect l="l" t="t" r="r" b="b"/>
              <a:pathLst>
                <a:path w="5" h="124" extrusionOk="0">
                  <a:moveTo>
                    <a:pt x="0" y="124"/>
                  </a:moveTo>
                  <a:lnTo>
                    <a:pt x="0" y="0"/>
                  </a:lnTo>
                  <a:lnTo>
                    <a:pt x="5" y="11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352;p23"/>
            <p:cNvCxnSpPr/>
            <p:nvPr/>
          </p:nvCxnSpPr>
          <p:spPr>
            <a:xfrm flipH="1">
              <a:off x="5791533" y="2969969"/>
              <a:ext cx="39600" cy="873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53;p23"/>
            <p:cNvCxnSpPr/>
            <p:nvPr/>
          </p:nvCxnSpPr>
          <p:spPr>
            <a:xfrm>
              <a:off x="5831132" y="3958982"/>
              <a:ext cx="0" cy="9969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8" name="Google Shape;354;p23"/>
            <p:cNvSpPr/>
            <p:nvPr/>
          </p:nvSpPr>
          <p:spPr>
            <a:xfrm>
              <a:off x="5550145" y="4744794"/>
              <a:ext cx="887310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355;p23"/>
            <p:cNvCxnSpPr/>
            <p:nvPr/>
          </p:nvCxnSpPr>
          <p:spPr>
            <a:xfrm rot="10800000">
              <a:off x="4721420" y="4813057"/>
              <a:ext cx="336600" cy="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" name="Google Shape;356;p23"/>
            <p:cNvSpPr/>
            <p:nvPr/>
          </p:nvSpPr>
          <p:spPr>
            <a:xfrm>
              <a:off x="5058020" y="4813057"/>
              <a:ext cx="230188" cy="142875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4" y="0"/>
                  </a:lnTo>
                  <a:lnTo>
                    <a:pt x="24" y="18"/>
                  </a:lnTo>
                  <a:lnTo>
                    <a:pt x="29" y="6"/>
                  </a:lnTo>
                </a:path>
              </a:pathLst>
            </a:cu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357;p23"/>
            <p:cNvCxnSpPr/>
            <p:nvPr/>
          </p:nvCxnSpPr>
          <p:spPr>
            <a:xfrm rot="10800000">
              <a:off x="5208920" y="4860532"/>
              <a:ext cx="39600" cy="95400"/>
            </a:xfrm>
            <a:prstGeom prst="straightConnector1">
              <a:avLst/>
            </a:prstGeom>
            <a:noFill/>
            <a:ln w="9525" cap="flat" cmpd="sng">
              <a:solidFill>
                <a:srgbClr val="99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358;p23"/>
            <p:cNvSpPr/>
            <p:nvPr/>
          </p:nvSpPr>
          <p:spPr>
            <a:xfrm>
              <a:off x="4794496" y="4613182"/>
              <a:ext cx="882454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учитываются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59;p23"/>
            <p:cNvSpPr/>
            <p:nvPr/>
          </p:nvSpPr>
          <p:spPr>
            <a:xfrm>
              <a:off x="4883150" y="2495550"/>
              <a:ext cx="1587600" cy="479400"/>
            </a:xfrm>
            <a:prstGeom prst="roundRect">
              <a:avLst>
                <a:gd name="adj" fmla="val 16667"/>
              </a:avLst>
            </a:prstGeom>
            <a:solidFill>
              <a:srgbClr val="B3C6E7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60;p23"/>
            <p:cNvSpPr/>
            <p:nvPr/>
          </p:nvSpPr>
          <p:spPr>
            <a:xfrm>
              <a:off x="5053502" y="2691792"/>
              <a:ext cx="1403400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Варианты использования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61;p23"/>
            <p:cNvSpPr/>
            <p:nvPr/>
          </p:nvSpPr>
          <p:spPr>
            <a:xfrm>
              <a:off x="5519189" y="2550504"/>
              <a:ext cx="236013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UC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62;p23"/>
            <p:cNvSpPr/>
            <p:nvPr/>
          </p:nvSpPr>
          <p:spPr>
            <a:xfrm>
              <a:off x="4019001" y="3345963"/>
              <a:ext cx="1587600" cy="479400"/>
            </a:xfrm>
            <a:prstGeom prst="roundRect">
              <a:avLst>
                <a:gd name="adj" fmla="val 16667"/>
              </a:avLst>
            </a:prstGeom>
            <a:solidFill>
              <a:srgbClr val="B3C6E7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63;p23"/>
            <p:cNvSpPr/>
            <p:nvPr/>
          </p:nvSpPr>
          <p:spPr>
            <a:xfrm>
              <a:off x="4635744" y="3374538"/>
              <a:ext cx="298400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FRQ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64;p23"/>
            <p:cNvSpPr/>
            <p:nvPr/>
          </p:nvSpPr>
          <p:spPr>
            <a:xfrm>
              <a:off x="6313732" y="4049105"/>
              <a:ext cx="1587600" cy="479400"/>
            </a:xfrm>
            <a:prstGeom prst="roundRect">
              <a:avLst>
                <a:gd name="adj" fmla="val 16667"/>
              </a:avLst>
            </a:prstGeom>
            <a:solidFill>
              <a:srgbClr val="B3C6E7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65;p23"/>
            <p:cNvSpPr/>
            <p:nvPr/>
          </p:nvSpPr>
          <p:spPr>
            <a:xfrm>
              <a:off x="6940795" y="4083783"/>
              <a:ext cx="339587" cy="14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NFRQ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66;p23"/>
            <p:cNvSpPr/>
            <p:nvPr/>
          </p:nvSpPr>
          <p:spPr>
            <a:xfrm>
              <a:off x="6338537" y="4225673"/>
              <a:ext cx="1577700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Нефункциональные требования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67;p23"/>
            <p:cNvSpPr/>
            <p:nvPr/>
          </p:nvSpPr>
          <p:spPr>
            <a:xfrm>
              <a:off x="4102749" y="3560154"/>
              <a:ext cx="1619101" cy="12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Функциональные требования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68;p23"/>
            <p:cNvSpPr/>
            <p:nvPr/>
          </p:nvSpPr>
          <p:spPr>
            <a:xfrm>
              <a:off x="6401534" y="1270321"/>
              <a:ext cx="346422" cy="128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BRQ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69;p23"/>
            <p:cNvSpPr/>
            <p:nvPr/>
          </p:nvSpPr>
          <p:spPr>
            <a:xfrm>
              <a:off x="7739327" y="2088198"/>
              <a:ext cx="4398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URQ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2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pic>
        <p:nvPicPr>
          <p:cNvPr id="74" name="Google Shape;38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7688" y="1315231"/>
            <a:ext cx="3819524" cy="2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381;p25"/>
          <p:cNvSpPr txBox="1"/>
          <p:nvPr/>
        </p:nvSpPr>
        <p:spPr>
          <a:xfrm>
            <a:off x="5597212" y="1543615"/>
            <a:ext cx="513926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Термин: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Стейкхолдер</a:t>
            </a:r>
            <a:r>
              <a:rPr lang="ru-RU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заинтересованная сторона в проекте.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быть человеком, ролью, программным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агентом или другой системой.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382;p25"/>
          <p:cNvSpPr txBox="1"/>
          <p:nvPr/>
        </p:nvSpPr>
        <p:spPr>
          <a:xfrm>
            <a:off x="1858780" y="3985015"/>
            <a:ext cx="9120558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Зачем: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Вовлечение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Стейкхолдеров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работу над проектом - единственный способ избежать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разрыва ожиданий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7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6" name="Google Shape;388;p26"/>
          <p:cNvSpPr txBox="1"/>
          <p:nvPr/>
        </p:nvSpPr>
        <p:spPr>
          <a:xfrm>
            <a:off x="1620000" y="1151640"/>
            <a:ext cx="1071033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Концепция заинтересованных сторон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Понимание и выделение групп людей, способных влиять на бизнес или отдельный проект, позволяют четко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структурировать и оптимизировать процесс управления * Эдвард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Фриман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89;p26"/>
          <p:cNvGrpSpPr/>
          <p:nvPr/>
        </p:nvGrpSpPr>
        <p:grpSpPr>
          <a:xfrm>
            <a:off x="1702451" y="1953667"/>
            <a:ext cx="7933776" cy="2801214"/>
            <a:chOff x="453477" y="2541266"/>
            <a:chExt cx="11465473" cy="4048166"/>
          </a:xfrm>
        </p:grpSpPr>
        <p:sp>
          <p:nvSpPr>
            <p:cNvPr id="8" name="Google Shape;390;p26"/>
            <p:cNvSpPr/>
            <p:nvPr/>
          </p:nvSpPr>
          <p:spPr>
            <a:xfrm>
              <a:off x="453477" y="2541266"/>
              <a:ext cx="2340523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Определить классы</a:t>
              </a:r>
              <a:endParaRPr sz="12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1;p26"/>
            <p:cNvSpPr/>
            <p:nvPr/>
          </p:nvSpPr>
          <p:spPr>
            <a:xfrm>
              <a:off x="5936855" y="4009596"/>
              <a:ext cx="3668828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План работ по управлению стейкхолдерами</a:t>
              </a: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2;p26"/>
            <p:cNvSpPr/>
            <p:nvPr/>
          </p:nvSpPr>
          <p:spPr>
            <a:xfrm>
              <a:off x="2899385" y="3005337"/>
              <a:ext cx="205563" cy="23578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93;p26"/>
            <p:cNvSpPr/>
            <p:nvPr/>
          </p:nvSpPr>
          <p:spPr>
            <a:xfrm>
              <a:off x="3184935" y="2541266"/>
              <a:ext cx="2340523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Определить потребности</a:t>
              </a: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94;p26"/>
            <p:cNvSpPr/>
            <p:nvPr/>
          </p:nvSpPr>
          <p:spPr>
            <a:xfrm>
              <a:off x="5936855" y="2555581"/>
              <a:ext cx="3668828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Анализ важности и влияния на проект</a:t>
              </a: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95;p26"/>
            <p:cNvSpPr/>
            <p:nvPr/>
          </p:nvSpPr>
          <p:spPr>
            <a:xfrm>
              <a:off x="5936855" y="5478532"/>
              <a:ext cx="3668828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Действия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96;p26"/>
            <p:cNvSpPr/>
            <p:nvPr/>
          </p:nvSpPr>
          <p:spPr>
            <a:xfrm>
              <a:off x="10020300" y="5478532"/>
              <a:ext cx="1898650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Анализ результатов</a:t>
              </a: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92;p26"/>
            <p:cNvSpPr/>
            <p:nvPr/>
          </p:nvSpPr>
          <p:spPr>
            <a:xfrm>
              <a:off x="5659141" y="3015270"/>
              <a:ext cx="205563" cy="23578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92;p26"/>
            <p:cNvSpPr/>
            <p:nvPr/>
          </p:nvSpPr>
          <p:spPr>
            <a:xfrm>
              <a:off x="9756212" y="5916089"/>
              <a:ext cx="205563" cy="23578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92;p26"/>
            <p:cNvSpPr/>
            <p:nvPr/>
          </p:nvSpPr>
          <p:spPr>
            <a:xfrm>
              <a:off x="7668486" y="3740993"/>
              <a:ext cx="205563" cy="23578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92;p26"/>
            <p:cNvSpPr/>
            <p:nvPr/>
          </p:nvSpPr>
          <p:spPr>
            <a:xfrm>
              <a:off x="7668486" y="5181622"/>
              <a:ext cx="205563" cy="23578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19" name="Google Shape;406;p27"/>
          <p:cNvSpPr txBox="1"/>
          <p:nvPr/>
        </p:nvSpPr>
        <p:spPr>
          <a:xfrm>
            <a:off x="2166772" y="1468981"/>
            <a:ext cx="550687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Разделить на классы можно по признакам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07;p27"/>
          <p:cNvSpPr txBox="1"/>
          <p:nvPr/>
        </p:nvSpPr>
        <p:spPr>
          <a:xfrm>
            <a:off x="2166771" y="1858766"/>
            <a:ext cx="478998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Вид доступа к системе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 функции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Задачи, которые придется решать в системе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Уровни доступа (обычный пользователь, администратор)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4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5" name="Google Shape;412;p28"/>
          <p:cNvSpPr txBox="1">
            <a:spLocks/>
          </p:cNvSpPr>
          <p:nvPr/>
        </p:nvSpPr>
        <p:spPr>
          <a:xfrm>
            <a:off x="1808328" y="1224362"/>
            <a:ext cx="8643450" cy="72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200" dirty="0" smtClean="0"/>
              <a:t>Анализ влияния и важности </a:t>
            </a:r>
            <a:r>
              <a:rPr lang="ru-RU" sz="3200" dirty="0" err="1" smtClean="0"/>
              <a:t>стейкхолдеров</a:t>
            </a:r>
            <a:endParaRPr lang="ru-RU" sz="3200" dirty="0"/>
          </a:p>
        </p:txBody>
      </p:sp>
      <p:pic>
        <p:nvPicPr>
          <p:cNvPr id="6" name="Google Shape;41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8328" y="2262735"/>
            <a:ext cx="3347555" cy="30402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4;p28"/>
          <p:cNvSpPr txBox="1"/>
          <p:nvPr/>
        </p:nvSpPr>
        <p:spPr>
          <a:xfrm>
            <a:off x="2323084" y="2262734"/>
            <a:ext cx="23180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Матрица приоритетов: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15;p28"/>
          <p:cNvSpPr txBox="1"/>
          <p:nvPr/>
        </p:nvSpPr>
        <p:spPr>
          <a:xfrm>
            <a:off x="5315970" y="2570247"/>
            <a:ext cx="4762114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Влияние: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Cила стейкхолдера в управлении проектом. Возможность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стейкхолдера влиять на уровень инвестирования проекта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участие в бюджетировании проекта, влияние на людей,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принимающих решения по ключевым вопросам в ходе проекта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16;p28"/>
          <p:cNvSpPr txBox="1"/>
          <p:nvPr/>
        </p:nvSpPr>
        <p:spPr>
          <a:xfrm>
            <a:off x="5315970" y="3782852"/>
            <a:ext cx="5616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Важность: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Вклад стейкхолдера в результат проекта. Определяется тем,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насколько удовлетворение потребностей, решение проблем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интересов каждого стейкхолдера может повлиять на результат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проекта. К важности относят , например, особые знания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стейкхолдера, а также интересы/потребности, которые должны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быть удовлетворены для того, чтобы проект стал эффективным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3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10" name="Google Shape;421;p29"/>
          <p:cNvSpPr txBox="1">
            <a:spLocks/>
          </p:cNvSpPr>
          <p:nvPr/>
        </p:nvSpPr>
        <p:spPr>
          <a:xfrm>
            <a:off x="1546623" y="847646"/>
            <a:ext cx="864345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2800" smtClean="0"/>
              <a:t>Выбор стратегии работы со стейкхолдерами</a:t>
            </a:r>
            <a:endParaRPr lang="ru-RU" sz="2800"/>
          </a:p>
        </p:txBody>
      </p:sp>
      <p:pic>
        <p:nvPicPr>
          <p:cNvPr id="11" name="Google Shape;422;p29" descr="stakeholders-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1837" y="2151890"/>
            <a:ext cx="3577828" cy="27995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3;p29"/>
          <p:cNvSpPr txBox="1"/>
          <p:nvPr/>
        </p:nvSpPr>
        <p:spPr>
          <a:xfrm>
            <a:off x="2176779" y="1934855"/>
            <a:ext cx="23180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Карта стейкхолдеров: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424;p29"/>
          <p:cNvGrpSpPr/>
          <p:nvPr/>
        </p:nvGrpSpPr>
        <p:grpSpPr>
          <a:xfrm>
            <a:off x="5468355" y="2000877"/>
            <a:ext cx="4493768" cy="2826471"/>
            <a:chOff x="6290734" y="2116565"/>
            <a:chExt cx="5628300" cy="3540063"/>
          </a:xfrm>
        </p:grpSpPr>
        <p:sp>
          <p:nvSpPr>
            <p:cNvPr id="14" name="Google Shape;425;p29"/>
            <p:cNvSpPr txBox="1"/>
            <p:nvPr/>
          </p:nvSpPr>
          <p:spPr>
            <a:xfrm>
              <a:off x="6290734" y="2116565"/>
              <a:ext cx="5424421" cy="77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Стратегия “Партнеры”: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Максимальное вовлечение, применяется к стейкхолдерам с высоким уровнем важности и влияния 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26;p29"/>
            <p:cNvSpPr txBox="1"/>
            <p:nvPr/>
          </p:nvSpPr>
          <p:spPr>
            <a:xfrm>
              <a:off x="6290734" y="2953101"/>
              <a:ext cx="5628216" cy="982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Стратегия “Консультанты”: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Носит консультативный характер и применяется к стейкхолдерам с высоким уровнем влияния, но низким уровнем важности, второстепенным стейкхолдерам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27;p29"/>
            <p:cNvSpPr txBox="1"/>
            <p:nvPr/>
          </p:nvSpPr>
          <p:spPr>
            <a:xfrm>
              <a:off x="6290734" y="3999501"/>
              <a:ext cx="5628216" cy="77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Стратегия “Поддержка”: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Получении поддержки в проекте и применяется к стейкхолдерам с низким уровнем влияния, но высоким уровнем важности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28;p29"/>
            <p:cNvSpPr txBox="1"/>
            <p:nvPr/>
          </p:nvSpPr>
          <p:spPr>
            <a:xfrm>
              <a:off x="6290734" y="4885718"/>
              <a:ext cx="5628300" cy="77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Стратегия “Временные работники”: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Используется для стейкхолдеров с низким уровнем влияния и низким уровнем важности, второстепенных стейкхолдеров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300" b="0" strike="noStrike" spc="-1">
                <a:solidFill>
                  <a:srgbClr val="050505"/>
                </a:solidFill>
                <a:latin typeface="Times New Roman"/>
              </a:rPr>
              <a:t>Учебные вопросы</a:t>
            </a:r>
            <a:endParaRPr lang="ru-RU" sz="33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3500"/>
          </a:bodyPr>
          <a:lstStyle/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strike="noStrike" spc="-1" dirty="0" smtClean="0">
                <a:solidFill>
                  <a:srgbClr val="050505"/>
                </a:solidFill>
              </a:rPr>
              <a:t>Требования в проектах.</a:t>
            </a:r>
            <a:endParaRPr lang="ru-RU" sz="2000" b="1" strike="noStrike" spc="-1" dirty="0"/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strike="noStrike" spc="-1" dirty="0" err="1" smtClean="0">
                <a:solidFill>
                  <a:srgbClr val="050505"/>
                </a:solidFill>
              </a:rPr>
              <a:t>Стейкхолдеры</a:t>
            </a:r>
            <a:r>
              <a:rPr lang="ru-RU" sz="2000" b="1" strike="noStrike" spc="-1" dirty="0" smtClean="0">
                <a:solidFill>
                  <a:srgbClr val="050505"/>
                </a:solidFill>
              </a:rPr>
              <a:t>.</a:t>
            </a:r>
            <a:endParaRPr lang="ru-RU" sz="2000" b="1" strike="noStrike" spc="-1" dirty="0"/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strike="noStrike" spc="-1" dirty="0" smtClean="0">
                <a:solidFill>
                  <a:srgbClr val="050505"/>
                </a:solidFill>
              </a:rPr>
              <a:t>Процесс выявления требований.</a:t>
            </a:r>
            <a:endParaRPr lang="ru-RU" sz="2000" b="1" strike="noStrike" spc="-1" dirty="0"/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dirty="0"/>
              <a:t>Что такое НФТ и почему это важно</a:t>
            </a:r>
            <a:r>
              <a:rPr lang="ru-RU" sz="2000" b="1" dirty="0" smtClean="0"/>
              <a:t>?</a:t>
            </a: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dirty="0"/>
              <a:t>Классификации </a:t>
            </a:r>
            <a:r>
              <a:rPr lang="ru-RU" sz="2000" b="1" dirty="0" smtClean="0"/>
              <a:t>НФТ</a:t>
            </a: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dirty="0"/>
              <a:t>Про процесс сбора </a:t>
            </a:r>
            <a:r>
              <a:rPr lang="ru-RU" sz="2000" b="1" dirty="0" smtClean="0"/>
              <a:t>НФТ</a:t>
            </a: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000" b="1" dirty="0"/>
              <a:t>Чек-лист сбора НФТ</a:t>
            </a:r>
            <a:endParaRPr lang="ru-RU" sz="2000" b="1" strike="noStrike" spc="-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err="1"/>
              <a:t>Стейкхолдеры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18" name="Google Shape;439;p32"/>
          <p:cNvSpPr txBox="1"/>
          <p:nvPr/>
        </p:nvSpPr>
        <p:spPr>
          <a:xfrm>
            <a:off x="1515768" y="1150173"/>
            <a:ext cx="850413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 описанию заинтересованного лица выбрать наиболее эффективную стратегию </a:t>
            </a:r>
            <a:r>
              <a:rPr lang="ru-RU" sz="1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коммуникации 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сбора требований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440;p32"/>
          <p:cNvGrpSpPr/>
          <p:nvPr/>
        </p:nvGrpSpPr>
        <p:grpSpPr>
          <a:xfrm>
            <a:off x="1515768" y="2219048"/>
            <a:ext cx="9276132" cy="2007531"/>
            <a:chOff x="392693" y="3122720"/>
            <a:chExt cx="11646900" cy="2520612"/>
          </a:xfrm>
        </p:grpSpPr>
        <p:sp>
          <p:nvSpPr>
            <p:cNvPr id="20" name="Google Shape;441;p32"/>
            <p:cNvSpPr txBox="1"/>
            <p:nvPr/>
          </p:nvSpPr>
          <p:spPr>
            <a:xfrm>
              <a:off x="392693" y="3122720"/>
              <a:ext cx="5628299" cy="1081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Стейкхолдер</a:t>
              </a:r>
              <a:r>
                <a:rPr lang="ru-RU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1: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Руководитель отдела маркетинга. У которого есть бюджет на внедрения системы мониторинга KPI. Реализация этой системы стоит в личном плане достижений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42;p32"/>
            <p:cNvSpPr txBox="1"/>
            <p:nvPr/>
          </p:nvSpPr>
          <p:spPr>
            <a:xfrm>
              <a:off x="467692" y="4793220"/>
              <a:ext cx="5628299" cy="618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Стейкхолдер 2: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Менеджер проекта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43;p32"/>
            <p:cNvSpPr txBox="1"/>
            <p:nvPr/>
          </p:nvSpPr>
          <p:spPr>
            <a:xfrm>
              <a:off x="6335093" y="3169345"/>
              <a:ext cx="5628299" cy="850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Стейкхолдер 3: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Генеральный директор организации, заинтересован улучшить показатели отдела маркетинга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4;p32"/>
            <p:cNvSpPr txBox="1"/>
            <p:nvPr/>
          </p:nvSpPr>
          <p:spPr>
            <a:xfrm>
              <a:off x="6411294" y="4793220"/>
              <a:ext cx="5628299" cy="850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Стейкхолдер 4: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Стажер, временно принятый на работу и 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вовлеченный в проект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6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/>
              <a:t>Процесс выявления требований</a:t>
            </a:r>
            <a:endParaRPr lang="ru-RU" sz="3300" b="1" strike="noStrike" spc="-1" dirty="0">
              <a:latin typeface="Arial"/>
            </a:endParaRPr>
          </a:p>
        </p:txBody>
      </p:sp>
      <p:pic>
        <p:nvPicPr>
          <p:cNvPr id="9" name="Google Shape;45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5589" y="1147943"/>
            <a:ext cx="4794228" cy="359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02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/>
              <a:t>Процесс выявления требований</a:t>
            </a:r>
            <a:endParaRPr lang="ru-RU" sz="3300" b="1" strike="noStrike" spc="-1" dirty="0">
              <a:latin typeface="Arial"/>
            </a:endParaRPr>
          </a:p>
        </p:txBody>
      </p:sp>
      <p:pic>
        <p:nvPicPr>
          <p:cNvPr id="4" name="Google Shape;46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981" y="1468447"/>
            <a:ext cx="2579466" cy="26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62;p35"/>
          <p:cNvSpPr txBox="1"/>
          <p:nvPr/>
        </p:nvSpPr>
        <p:spPr>
          <a:xfrm>
            <a:off x="4236367" y="1492967"/>
            <a:ext cx="5969400" cy="219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Этапы подготовки: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Определить список заинтересованных лиц, собрать контакты через которые будет проходить коммуникация</a:t>
            </a:r>
            <a:endParaRPr sz="1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Выбрать модель коммуникации на основе которой будет проходить встреча с заинтересованными лицами</a:t>
            </a:r>
            <a:endParaRPr sz="1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Подготовить раздаточные материалы (распечатать презентации, отчеты и прочее - по необходимости</a:t>
            </a:r>
            <a:r>
              <a:rPr lang="ru-RU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20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4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/>
              <a:t>Процесс выявления требований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6" name="Google Shape;468;p36"/>
          <p:cNvSpPr txBox="1"/>
          <p:nvPr/>
        </p:nvSpPr>
        <p:spPr>
          <a:xfrm>
            <a:off x="1912937" y="938306"/>
            <a:ext cx="81676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i="0" u="sng" strike="noStrike" cap="non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Модель Kano</a:t>
            </a:r>
            <a:r>
              <a:rPr lang="ru-RU" sz="16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используется для анализа системы относительно ее требований, </a:t>
            </a:r>
            <a:endParaRPr sz="16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чтобы определить ее влияние на удовлетворенность клиентов</a:t>
            </a:r>
            <a:endParaRPr sz="16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3;p37"/>
          <p:cNvSpPr txBox="1">
            <a:spLocks/>
          </p:cNvSpPr>
          <p:nvPr/>
        </p:nvSpPr>
        <p:spPr>
          <a:xfrm>
            <a:off x="1839729" y="1344423"/>
            <a:ext cx="864345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2800" smtClean="0"/>
              <a:t>Оптимальные техники выявления требований</a:t>
            </a:r>
            <a:endParaRPr lang="ru-RU" sz="2800"/>
          </a:p>
        </p:txBody>
      </p:sp>
      <p:pic>
        <p:nvPicPr>
          <p:cNvPr id="8" name="Google Shape;47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7315" y="2131516"/>
            <a:ext cx="4421854" cy="35212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75;p37"/>
          <p:cNvSpPr txBox="1"/>
          <p:nvPr/>
        </p:nvSpPr>
        <p:spPr>
          <a:xfrm>
            <a:off x="6540233" y="2607215"/>
            <a:ext cx="3044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Интервью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Анкетирование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76;p37"/>
          <p:cNvSpPr txBox="1"/>
          <p:nvPr/>
        </p:nvSpPr>
        <p:spPr>
          <a:xfrm>
            <a:off x="6093133" y="2070791"/>
            <a:ext cx="427575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Техники выявления “Основных, желаемых” требований: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7;p37"/>
          <p:cNvSpPr txBox="1"/>
          <p:nvPr/>
        </p:nvSpPr>
        <p:spPr>
          <a:xfrm>
            <a:off x="6638083" y="3842779"/>
            <a:ext cx="3730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 в полях (наблюдение)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документов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Бенчмарки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78;p37"/>
          <p:cNvSpPr txBox="1"/>
          <p:nvPr/>
        </p:nvSpPr>
        <p:spPr>
          <a:xfrm>
            <a:off x="6072393" y="3276625"/>
            <a:ext cx="4628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Техники выявления “Базовых, ожидаемых” требований: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79;p37"/>
          <p:cNvSpPr txBox="1"/>
          <p:nvPr/>
        </p:nvSpPr>
        <p:spPr>
          <a:xfrm>
            <a:off x="6094438" y="4729546"/>
            <a:ext cx="462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Техники выявления “WOW-эффекта” требований: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0;p37"/>
          <p:cNvSpPr txBox="1"/>
          <p:nvPr/>
        </p:nvSpPr>
        <p:spPr>
          <a:xfrm>
            <a:off x="6638083" y="5273135"/>
            <a:ext cx="329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3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Мозговой штурм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6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315" y="-87994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/>
              <a:t>Процесс выявления требований</a:t>
            </a:r>
            <a:endParaRPr lang="ru-RU" sz="3300" b="1" strike="noStrike" spc="-1" dirty="0">
              <a:latin typeface="Arial"/>
            </a:endParaRPr>
          </a:p>
        </p:txBody>
      </p:sp>
      <p:sp>
        <p:nvSpPr>
          <p:cNvPr id="15" name="Google Shape;485;p38"/>
          <p:cNvSpPr txBox="1">
            <a:spLocks/>
          </p:cNvSpPr>
          <p:nvPr/>
        </p:nvSpPr>
        <p:spPr>
          <a:xfrm>
            <a:off x="1480787" y="548532"/>
            <a:ext cx="8711816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200" dirty="0" smtClean="0"/>
              <a:t>Выявление требований. Интервьюирование</a:t>
            </a:r>
            <a:endParaRPr lang="ru-RU" sz="3200" dirty="0"/>
          </a:p>
        </p:txBody>
      </p:sp>
      <p:pic>
        <p:nvPicPr>
          <p:cNvPr id="16" name="Google Shape;48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0787" y="1883208"/>
            <a:ext cx="3841750" cy="23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87;p38"/>
          <p:cNvSpPr txBox="1"/>
          <p:nvPr/>
        </p:nvSpPr>
        <p:spPr>
          <a:xfrm>
            <a:off x="5138397" y="1434084"/>
            <a:ext cx="4290435" cy="146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Собрать информацию о собеседнике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Согласовать календарь встреч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Убрать отвлекающие факторы</a:t>
            </a:r>
            <a:endParaRPr sz="14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88;p38"/>
          <p:cNvSpPr txBox="1"/>
          <p:nvPr/>
        </p:nvSpPr>
        <p:spPr>
          <a:xfrm>
            <a:off x="5138397" y="2697815"/>
            <a:ext cx="4780093" cy="146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Начинаем со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talk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Гибко реагировать на реакцию интервьюированного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Стараться задавать открытые вопросы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89;p38"/>
          <p:cNvSpPr txBox="1"/>
          <p:nvPr/>
        </p:nvSpPr>
        <p:spPr>
          <a:xfrm>
            <a:off x="5255901" y="3999455"/>
            <a:ext cx="4246544" cy="146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Плюсы\минусы: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Наиболее эффективный метод коммуникации с ТОП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менеджментом.Из</a:t>
            </a: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минусов это ограниченный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ресурс по времени</a:t>
            </a:r>
            <a:endParaRPr sz="12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0;p38"/>
          <p:cNvSpPr txBox="1"/>
          <p:nvPr/>
        </p:nvSpPr>
        <p:spPr>
          <a:xfrm>
            <a:off x="5138397" y="1211559"/>
            <a:ext cx="40527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Рекомендации: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1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95;p39"/>
          <p:cNvSpPr txBox="1">
            <a:spLocks/>
          </p:cNvSpPr>
          <p:nvPr/>
        </p:nvSpPr>
        <p:spPr>
          <a:xfrm>
            <a:off x="1583200" y="403876"/>
            <a:ext cx="8711816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600" smtClean="0"/>
              <a:t>Выявление требований. Анкетирование</a:t>
            </a:r>
            <a:endParaRPr lang="ru-RU" sz="3600"/>
          </a:p>
        </p:txBody>
      </p:sp>
      <p:sp>
        <p:nvSpPr>
          <p:cNvPr id="10" name="Google Shape;496;p39"/>
          <p:cNvSpPr txBox="1"/>
          <p:nvPr/>
        </p:nvSpPr>
        <p:spPr>
          <a:xfrm>
            <a:off x="5731389" y="1598984"/>
            <a:ext cx="5957100" cy="128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: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Подготовка правильных вопросов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Варианты ответов должны быть взаимоисключающими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Используйте закрытые вопросы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7;p39"/>
          <p:cNvSpPr txBox="1"/>
          <p:nvPr/>
        </p:nvSpPr>
        <p:spPr>
          <a:xfrm>
            <a:off x="5731389" y="2896104"/>
            <a:ext cx="5957100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Проведение: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Удобный канал доставки и прием результатов 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анкетирования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Проработать мотивацию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98;p39"/>
          <p:cNvSpPr txBox="1"/>
          <p:nvPr/>
        </p:nvSpPr>
        <p:spPr>
          <a:xfrm>
            <a:off x="5731389" y="4077318"/>
            <a:ext cx="449526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Плюсы\минусы: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Из плюсов можно выделить большое количество опрашиваемой аудитории. Из минусов- результаты дают усредненную аналитику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99;p39"/>
          <p:cNvSpPr txBox="1"/>
          <p:nvPr/>
        </p:nvSpPr>
        <p:spPr>
          <a:xfrm>
            <a:off x="5365168" y="1214338"/>
            <a:ext cx="40527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Рекомендации: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50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38" y="1728056"/>
            <a:ext cx="3859335" cy="2507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2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5;p40"/>
          <p:cNvSpPr txBox="1">
            <a:spLocks/>
          </p:cNvSpPr>
          <p:nvPr/>
        </p:nvSpPr>
        <p:spPr>
          <a:xfrm>
            <a:off x="1497396" y="360705"/>
            <a:ext cx="8711816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z="3200" smtClean="0"/>
              <a:t>Выявление требований. Мозговой штурм</a:t>
            </a:r>
            <a:endParaRPr lang="ru-RU" sz="3200"/>
          </a:p>
        </p:txBody>
      </p:sp>
      <p:sp>
        <p:nvSpPr>
          <p:cNvPr id="15" name="Google Shape;506;p40"/>
          <p:cNvSpPr txBox="1"/>
          <p:nvPr/>
        </p:nvSpPr>
        <p:spPr>
          <a:xfrm>
            <a:off x="5645585" y="1555813"/>
            <a:ext cx="413489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: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Четкое формулирование задачи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Формирование группы экспертов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07;p40"/>
          <p:cNvSpPr txBox="1"/>
          <p:nvPr/>
        </p:nvSpPr>
        <p:spPr>
          <a:xfrm>
            <a:off x="5645584" y="2639288"/>
            <a:ext cx="4134899" cy="103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Проведение: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Как можно больше выдвинутых идей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Полный запрет критики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Коллективное комбинирование собранных идей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08;p40"/>
          <p:cNvSpPr txBox="1"/>
          <p:nvPr/>
        </p:nvSpPr>
        <p:spPr>
          <a:xfrm>
            <a:off x="5645585" y="3899874"/>
            <a:ext cx="4495261" cy="120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Плюсы\минусы: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Из плюсов можно выделить большую вероятность выявить WOW требования. Из минусов - не все группы стейкхолдеров подходят для такого метода выявления требований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09;p40"/>
          <p:cNvSpPr txBox="1"/>
          <p:nvPr/>
        </p:nvSpPr>
        <p:spPr>
          <a:xfrm>
            <a:off x="5279364" y="1171167"/>
            <a:ext cx="40527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Рекомендации: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51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6985" y="1681157"/>
            <a:ext cx="4040232" cy="2377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2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15;p41"/>
          <p:cNvSpPr txBox="1">
            <a:spLocks/>
          </p:cNvSpPr>
          <p:nvPr/>
        </p:nvSpPr>
        <p:spPr>
          <a:xfrm>
            <a:off x="1744134" y="294148"/>
            <a:ext cx="8711816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mtClean="0"/>
              <a:t>Утверждение результатов</a:t>
            </a:r>
            <a:endParaRPr lang="ru-RU"/>
          </a:p>
        </p:txBody>
      </p:sp>
      <p:sp>
        <p:nvSpPr>
          <p:cNvPr id="10" name="Google Shape;516;p41"/>
          <p:cNvSpPr txBox="1"/>
          <p:nvPr/>
        </p:nvSpPr>
        <p:spPr>
          <a:xfrm>
            <a:off x="5892323" y="1352523"/>
            <a:ext cx="4134899" cy="16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 этапа выявления требований: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975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Первое представление требований от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стейкхолдеров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975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ru-RU" sz="12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Оформленные и утвержденные документы с требованиями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17;p41"/>
          <p:cNvSpPr txBox="1"/>
          <p:nvPr/>
        </p:nvSpPr>
        <p:spPr>
          <a:xfrm>
            <a:off x="5892323" y="2719330"/>
            <a:ext cx="4134899" cy="145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Шаблоны документов для фиксации требований: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07975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ru-RU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BRQ  “Документ Vision and Scope”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975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ru-RU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URQ  “User Stories”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7975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ru-RU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FRQ  “SRS”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18;p41"/>
          <p:cNvSpPr txBox="1"/>
          <p:nvPr/>
        </p:nvSpPr>
        <p:spPr>
          <a:xfrm>
            <a:off x="1808479" y="4111015"/>
            <a:ext cx="8167688" cy="146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дальше?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После сбора и утверждения требований все спецификации передаются на исполнение или моделирование. Если проект\продукт идет по Waterflow - то начинается техническая реализация проекта\продукта. Если по Agile - стартует спринт.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5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2913" y="1489256"/>
            <a:ext cx="3277520" cy="2458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15;p41"/>
          <p:cNvSpPr txBox="1">
            <a:spLocks/>
          </p:cNvSpPr>
          <p:nvPr/>
        </p:nvSpPr>
        <p:spPr>
          <a:xfrm>
            <a:off x="1714873" y="0"/>
            <a:ext cx="1584282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dirty="0" smtClean="0"/>
              <a:t>НФТ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14" y="723198"/>
            <a:ext cx="8324311" cy="47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23" y="783772"/>
            <a:ext cx="8221180" cy="40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4" name="Google Shape;119;p7"/>
          <p:cNvSpPr txBox="1">
            <a:spLocks/>
          </p:cNvSpPr>
          <p:nvPr/>
        </p:nvSpPr>
        <p:spPr>
          <a:xfrm>
            <a:off x="1678297" y="1501156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mtClean="0"/>
              <a:t>Смысл</a:t>
            </a:r>
            <a:endParaRPr lang="ru-RU" dirty="0"/>
          </a:p>
        </p:txBody>
      </p:sp>
      <p:graphicFrame>
        <p:nvGraphicFramePr>
          <p:cNvPr id="5" name="Google Shape;120;p7"/>
          <p:cNvGraphicFramePr/>
          <p:nvPr>
            <p:extLst>
              <p:ext uri="{D42A27DB-BD31-4B8C-83A1-F6EECF244321}">
                <p14:modId xmlns:p14="http://schemas.microsoft.com/office/powerpoint/2010/main" val="3255516309"/>
              </p:ext>
            </p:extLst>
          </p:nvPr>
        </p:nvGraphicFramePr>
        <p:xfrm>
          <a:off x="2130247" y="2714626"/>
          <a:ext cx="7239000" cy="10949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b="1" u="none" strike="noStrike" cap="non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u="none" strike="noStrike" cap="non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Эффективно собирать и структурировать требования для разработки ПО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b="1" u="none" strike="noStrike" cap="non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u="none" strike="noStrike" cap="non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чего хочет бизнес заказчик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b="1" u="none" strike="noStrike" cap="none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u="none" strike="noStrike" cap="none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-RU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Доносить требования заказчика до команды разработки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37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71" y="537028"/>
            <a:ext cx="8247254" cy="4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25" y="943428"/>
            <a:ext cx="8291500" cy="37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05" y="624114"/>
            <a:ext cx="8506520" cy="45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5" y="783772"/>
            <a:ext cx="8163250" cy="38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66" y="841828"/>
            <a:ext cx="7543150" cy="38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92" y="566057"/>
            <a:ext cx="8411448" cy="44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54" y="551543"/>
            <a:ext cx="7999858" cy="42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91" y="885372"/>
            <a:ext cx="8047710" cy="40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074057"/>
            <a:ext cx="8352941" cy="34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44" y="1146629"/>
            <a:ext cx="7387206" cy="34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6" name="Google Shape;138;p10"/>
          <p:cNvSpPr txBox="1"/>
          <p:nvPr/>
        </p:nvSpPr>
        <p:spPr>
          <a:xfrm>
            <a:off x="1686088" y="1151640"/>
            <a:ext cx="726621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Требование</a:t>
            </a:r>
            <a:r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это спецификация того, что должно быть реализовано.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них описано поведение системы, свойства системы.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4;p11"/>
          <p:cNvSpPr txBox="1"/>
          <p:nvPr/>
        </p:nvSpPr>
        <p:spPr>
          <a:xfrm>
            <a:off x="1916730" y="2025531"/>
            <a:ext cx="5951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Основные группы требований: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145;p11"/>
          <p:cNvGrpSpPr/>
          <p:nvPr/>
        </p:nvGrpSpPr>
        <p:grpSpPr>
          <a:xfrm>
            <a:off x="1996331" y="2871896"/>
            <a:ext cx="6955972" cy="2041072"/>
            <a:chOff x="311850" y="1347550"/>
            <a:chExt cx="8520300" cy="2448400"/>
          </a:xfrm>
        </p:grpSpPr>
        <p:sp>
          <p:nvSpPr>
            <p:cNvPr id="9" name="Google Shape;146;p11"/>
            <p:cNvSpPr/>
            <p:nvPr/>
          </p:nvSpPr>
          <p:spPr>
            <a:xfrm>
              <a:off x="311850" y="1347550"/>
              <a:ext cx="4165800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Бизнес требования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7;p11"/>
            <p:cNvSpPr/>
            <p:nvPr/>
          </p:nvSpPr>
          <p:spPr>
            <a:xfrm>
              <a:off x="4666350" y="1347550"/>
              <a:ext cx="4165800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Функциональные требования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8;p11"/>
            <p:cNvSpPr/>
            <p:nvPr/>
          </p:nvSpPr>
          <p:spPr>
            <a:xfrm>
              <a:off x="4666350" y="2685050"/>
              <a:ext cx="4165800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Нефункциональные требования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9;p11"/>
            <p:cNvSpPr/>
            <p:nvPr/>
          </p:nvSpPr>
          <p:spPr>
            <a:xfrm>
              <a:off x="311850" y="2685050"/>
              <a:ext cx="4165800" cy="111090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6666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Пользовательские требования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777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61" y="2343793"/>
            <a:ext cx="7812693" cy="2994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61" y="145142"/>
            <a:ext cx="8246351" cy="27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4" y="0"/>
            <a:ext cx="8632541" cy="28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73" y="478970"/>
            <a:ext cx="8066881" cy="43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86" y="814820"/>
            <a:ext cx="7462978" cy="37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411" y="624113"/>
            <a:ext cx="7863186" cy="42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48" y="682171"/>
            <a:ext cx="6540740" cy="38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08" y="899886"/>
            <a:ext cx="7784632" cy="37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17" y="609600"/>
            <a:ext cx="8270618" cy="39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53" y="856343"/>
            <a:ext cx="8855801" cy="35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61" y="435428"/>
            <a:ext cx="8294341" cy="44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grpSp>
        <p:nvGrpSpPr>
          <p:cNvPr id="13" name="Google Shape;155;p12"/>
          <p:cNvGrpSpPr/>
          <p:nvPr/>
        </p:nvGrpSpPr>
        <p:grpSpPr>
          <a:xfrm>
            <a:off x="1531802" y="1234568"/>
            <a:ext cx="8607065" cy="3550040"/>
            <a:chOff x="633637" y="1618618"/>
            <a:chExt cx="9395216" cy="4244546"/>
          </a:xfrm>
        </p:grpSpPr>
        <p:sp>
          <p:nvSpPr>
            <p:cNvPr id="14" name="Google Shape;156;p12"/>
            <p:cNvSpPr txBox="1"/>
            <p:nvPr/>
          </p:nvSpPr>
          <p:spPr>
            <a:xfrm>
              <a:off x="5059938" y="1662855"/>
              <a:ext cx="4968915" cy="1140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Термин:</a:t>
              </a:r>
              <a:r>
                <a:rPr lang="ru-RU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ru-RU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4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Бизнес требование </a:t>
              </a: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Информация, в совокупности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описывающая потребность бизнес заказчика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а также бизнес возможности и бизнес цели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;p12"/>
            <p:cNvSpPr txBox="1"/>
            <p:nvPr/>
          </p:nvSpPr>
          <p:spPr>
            <a:xfrm>
              <a:off x="633637" y="5237633"/>
              <a:ext cx="9001856" cy="625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Пример:</a:t>
              </a:r>
              <a:r>
                <a:rPr lang="ru-RU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ru-RU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Увеличить продажи отдела маркетинга на 3% за месяц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58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17205" y="1618618"/>
              <a:ext cx="4236015" cy="2295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159;p12"/>
            <p:cNvGrpSpPr/>
            <p:nvPr/>
          </p:nvGrpSpPr>
          <p:grpSpPr>
            <a:xfrm>
              <a:off x="5166425" y="4097325"/>
              <a:ext cx="1048200" cy="913500"/>
              <a:chOff x="4706050" y="3983025"/>
              <a:chExt cx="1048200" cy="913500"/>
            </a:xfrm>
          </p:grpSpPr>
          <p:sp>
            <p:nvSpPr>
              <p:cNvPr id="18" name="Google Shape;160;p12"/>
              <p:cNvSpPr/>
              <p:nvPr/>
            </p:nvSpPr>
            <p:spPr>
              <a:xfrm>
                <a:off x="4706050" y="3983025"/>
                <a:ext cx="1048200" cy="913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61;p12"/>
              <p:cNvSpPr txBox="1"/>
              <p:nvPr/>
            </p:nvSpPr>
            <p:spPr>
              <a:xfrm>
                <a:off x="4901051" y="4201275"/>
                <a:ext cx="658200" cy="47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ru-RU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BRQ</a:t>
                </a:r>
                <a:endParaRPr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9241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09" y="435429"/>
            <a:ext cx="8584716" cy="44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10" y="696686"/>
            <a:ext cx="7700663" cy="42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87" y="522515"/>
            <a:ext cx="8131524" cy="45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6021"/>
            <a:ext cx="8013835" cy="45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6021"/>
            <a:ext cx="8013835" cy="45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10" name="Google Shape;166;p13"/>
          <p:cNvSpPr txBox="1">
            <a:spLocks/>
          </p:cNvSpPr>
          <p:nvPr/>
        </p:nvSpPr>
        <p:spPr>
          <a:xfrm>
            <a:off x="1620000" y="115164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mtClean="0"/>
              <a:t>Роль BRQ в разработке ПО</a:t>
            </a:r>
            <a:endParaRPr lang="ru-RU" dirty="0"/>
          </a:p>
        </p:txBody>
      </p:sp>
      <p:sp>
        <p:nvSpPr>
          <p:cNvPr id="11" name="Google Shape;167;p13"/>
          <p:cNvSpPr txBox="1"/>
          <p:nvPr/>
        </p:nvSpPr>
        <p:spPr>
          <a:xfrm>
            <a:off x="1735400" y="2067795"/>
            <a:ext cx="47621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ПО или продукт который максимально  удовлетворяет требованиям бизнес заказчика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68;p13"/>
          <p:cNvSpPr txBox="1"/>
          <p:nvPr/>
        </p:nvSpPr>
        <p:spPr>
          <a:xfrm>
            <a:off x="1735399" y="3194418"/>
            <a:ext cx="174268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нас есть: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Бюджет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Время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69;p13" descr="The Pursuit of Business Happiness | by Bruno (HE) Mirchevski | The Logician  | Mediu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3088" y="2959592"/>
            <a:ext cx="2134048" cy="142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70;p13"/>
          <p:cNvSpPr/>
          <p:nvPr/>
        </p:nvSpPr>
        <p:spPr>
          <a:xfrm>
            <a:off x="4429698" y="2987407"/>
            <a:ext cx="1429644" cy="1429644"/>
          </a:xfrm>
          <a:custGeom>
            <a:avLst/>
            <a:gdLst/>
            <a:ahLst/>
            <a:cxnLst/>
            <a:rect l="l" t="t" r="r" b="b"/>
            <a:pathLst>
              <a:path w="482400" h="482400" extrusionOk="0">
                <a:moveTo>
                  <a:pt x="181935" y="33264"/>
                </a:moveTo>
                <a:cubicBezTo>
                  <a:pt x="182262" y="32494"/>
                  <a:pt x="183501" y="30699"/>
                  <a:pt x="187160" y="28972"/>
                </a:cubicBezTo>
                <a:cubicBezTo>
                  <a:pt x="190734" y="27286"/>
                  <a:pt x="195848" y="26076"/>
                  <a:pt x="202087" y="26076"/>
                </a:cubicBezTo>
                <a:cubicBezTo>
                  <a:pt x="208799" y="26076"/>
                  <a:pt x="214372" y="27465"/>
                  <a:pt x="217789" y="29514"/>
                </a:cubicBezTo>
                <a:cubicBezTo>
                  <a:pt x="220600" y="31201"/>
                  <a:pt x="221645" y="32972"/>
                  <a:pt x="221645" y="35854"/>
                </a:cubicBezTo>
                <a:lnTo>
                  <a:pt x="221645" y="101863"/>
                </a:lnTo>
                <a:cubicBezTo>
                  <a:pt x="199602" y="107789"/>
                  <a:pt x="183165" y="116370"/>
                  <a:pt x="171616" y="126899"/>
                </a:cubicBezTo>
                <a:cubicBezTo>
                  <a:pt x="161318" y="125877"/>
                  <a:pt x="153399" y="121568"/>
                  <a:pt x="151239" y="119948"/>
                </a:cubicBezTo>
                <a:cubicBezTo>
                  <a:pt x="145478" y="115628"/>
                  <a:pt x="137306" y="116795"/>
                  <a:pt x="132986" y="122556"/>
                </a:cubicBezTo>
                <a:cubicBezTo>
                  <a:pt x="128666" y="128316"/>
                  <a:pt x="129833" y="136489"/>
                  <a:pt x="135594" y="140809"/>
                </a:cubicBezTo>
                <a:cubicBezTo>
                  <a:pt x="139269" y="143566"/>
                  <a:pt x="146093" y="147378"/>
                  <a:pt x="154948" y="150042"/>
                </a:cubicBezTo>
                <a:cubicBezTo>
                  <a:pt x="154193" y="151824"/>
                  <a:pt x="153523" y="153635"/>
                  <a:pt x="152937" y="155473"/>
                </a:cubicBezTo>
                <a:cubicBezTo>
                  <a:pt x="144718" y="181246"/>
                  <a:pt x="154811" y="207092"/>
                  <a:pt x="165285" y="222465"/>
                </a:cubicBezTo>
                <a:cubicBezTo>
                  <a:pt x="169339" y="228416"/>
                  <a:pt x="177450" y="229954"/>
                  <a:pt x="183401" y="225899"/>
                </a:cubicBezTo>
                <a:cubicBezTo>
                  <a:pt x="189352" y="221845"/>
                  <a:pt x="190889" y="213735"/>
                  <a:pt x="186835" y="207783"/>
                </a:cubicBezTo>
                <a:cubicBezTo>
                  <a:pt x="178697" y="195839"/>
                  <a:pt x="172971" y="178474"/>
                  <a:pt x="177780" y="163395"/>
                </a:cubicBezTo>
                <a:cubicBezTo>
                  <a:pt x="181420" y="151982"/>
                  <a:pt x="192367" y="138259"/>
                  <a:pt x="221645" y="129000"/>
                </a:cubicBezTo>
                <a:lnTo>
                  <a:pt x="221645" y="272359"/>
                </a:lnTo>
                <a:cubicBezTo>
                  <a:pt x="217424" y="277036"/>
                  <a:pt x="213898" y="279046"/>
                  <a:pt x="211359" y="279869"/>
                </a:cubicBezTo>
                <a:cubicBezTo>
                  <a:pt x="208477" y="280803"/>
                  <a:pt x="205663" y="280608"/>
                  <a:pt x="202549" y="279332"/>
                </a:cubicBezTo>
                <a:cubicBezTo>
                  <a:pt x="195463" y="276428"/>
                  <a:pt x="188362" y="268435"/>
                  <a:pt x="184115" y="260884"/>
                </a:cubicBezTo>
                <a:cubicBezTo>
                  <a:pt x="180584" y="254608"/>
                  <a:pt x="172635" y="252382"/>
                  <a:pt x="166360" y="255912"/>
                </a:cubicBezTo>
                <a:cubicBezTo>
                  <a:pt x="160084" y="259443"/>
                  <a:pt x="157858" y="267392"/>
                  <a:pt x="161388" y="273667"/>
                </a:cubicBezTo>
                <a:cubicBezTo>
                  <a:pt x="166919" y="283501"/>
                  <a:pt x="177745" y="297346"/>
                  <a:pt x="192660" y="303460"/>
                </a:cubicBezTo>
                <a:cubicBezTo>
                  <a:pt x="200547" y="306692"/>
                  <a:pt x="209753" y="307801"/>
                  <a:pt x="219399" y="304674"/>
                </a:cubicBezTo>
                <a:cubicBezTo>
                  <a:pt x="220153" y="304430"/>
                  <a:pt x="220902" y="304162"/>
                  <a:pt x="221645" y="303872"/>
                </a:cubicBezTo>
                <a:lnTo>
                  <a:pt x="221645" y="352938"/>
                </a:lnTo>
                <a:cubicBezTo>
                  <a:pt x="216040" y="351677"/>
                  <a:pt x="210506" y="351833"/>
                  <a:pt x="205491" y="352710"/>
                </a:cubicBezTo>
                <a:cubicBezTo>
                  <a:pt x="192558" y="354970"/>
                  <a:pt x="180916" y="362365"/>
                  <a:pt x="174092" y="368158"/>
                </a:cubicBezTo>
                <a:cubicBezTo>
                  <a:pt x="168603" y="372818"/>
                  <a:pt x="167931" y="381046"/>
                  <a:pt x="172590" y="386535"/>
                </a:cubicBezTo>
                <a:cubicBezTo>
                  <a:pt x="177251" y="392024"/>
                  <a:pt x="185478" y="392696"/>
                  <a:pt x="190968" y="388037"/>
                </a:cubicBezTo>
                <a:cubicBezTo>
                  <a:pt x="195732" y="383992"/>
                  <a:pt x="203212" y="379579"/>
                  <a:pt x="209981" y="378396"/>
                </a:cubicBezTo>
                <a:cubicBezTo>
                  <a:pt x="213167" y="377839"/>
                  <a:pt x="215582" y="378101"/>
                  <a:pt x="217405" y="378839"/>
                </a:cubicBezTo>
                <a:cubicBezTo>
                  <a:pt x="218615" y="379327"/>
                  <a:pt x="220088" y="380232"/>
                  <a:pt x="221645" y="382112"/>
                </a:cubicBezTo>
                <a:lnTo>
                  <a:pt x="221645" y="426989"/>
                </a:lnTo>
                <a:cubicBezTo>
                  <a:pt x="221645" y="429240"/>
                  <a:pt x="221095" y="437389"/>
                  <a:pt x="217311" y="444485"/>
                </a:cubicBezTo>
                <a:cubicBezTo>
                  <a:pt x="215516" y="447850"/>
                  <a:pt x="213154" y="450680"/>
                  <a:pt x="210022" y="452697"/>
                </a:cubicBezTo>
                <a:cubicBezTo>
                  <a:pt x="206962" y="454667"/>
                  <a:pt x="202458" y="456324"/>
                  <a:pt x="195568" y="456324"/>
                </a:cubicBezTo>
                <a:cubicBezTo>
                  <a:pt x="185967" y="456324"/>
                  <a:pt x="179878" y="454466"/>
                  <a:pt x="175950" y="452204"/>
                </a:cubicBezTo>
                <a:cubicBezTo>
                  <a:pt x="172142" y="450011"/>
                  <a:pt x="169527" y="446963"/>
                  <a:pt x="167612" y="442996"/>
                </a:cubicBezTo>
                <a:cubicBezTo>
                  <a:pt x="163354" y="434172"/>
                  <a:pt x="162978" y="422080"/>
                  <a:pt x="162974" y="408477"/>
                </a:cubicBezTo>
                <a:cubicBezTo>
                  <a:pt x="162970" y="397984"/>
                  <a:pt x="152185" y="392126"/>
                  <a:pt x="143610" y="396007"/>
                </a:cubicBezTo>
                <a:cubicBezTo>
                  <a:pt x="138180" y="398464"/>
                  <a:pt x="128979" y="398475"/>
                  <a:pt x="118245" y="394248"/>
                </a:cubicBezTo>
                <a:cubicBezTo>
                  <a:pt x="107792" y="390132"/>
                  <a:pt x="98127" y="382813"/>
                  <a:pt x="92334" y="374124"/>
                </a:cubicBezTo>
                <a:cubicBezTo>
                  <a:pt x="86107" y="364784"/>
                  <a:pt x="86870" y="352093"/>
                  <a:pt x="92346" y="338586"/>
                </a:cubicBezTo>
                <a:cubicBezTo>
                  <a:pt x="94975" y="332102"/>
                  <a:pt x="98427" y="326169"/>
                  <a:pt x="101722" y="321556"/>
                </a:cubicBezTo>
                <a:cubicBezTo>
                  <a:pt x="103363" y="319258"/>
                  <a:pt x="104894" y="317389"/>
                  <a:pt x="106170" y="316007"/>
                </a:cubicBezTo>
                <a:cubicBezTo>
                  <a:pt x="107523" y="314544"/>
                  <a:pt x="108248" y="313999"/>
                  <a:pt x="108275" y="313979"/>
                </a:cubicBezTo>
                <a:lnTo>
                  <a:pt x="108276" y="313978"/>
                </a:lnTo>
                <a:cubicBezTo>
                  <a:pt x="114268" y="309984"/>
                  <a:pt x="115887" y="301889"/>
                  <a:pt x="111893" y="295898"/>
                </a:cubicBezTo>
                <a:cubicBezTo>
                  <a:pt x="107899" y="289907"/>
                  <a:pt x="99804" y="288287"/>
                  <a:pt x="93812" y="292282"/>
                </a:cubicBezTo>
                <a:cubicBezTo>
                  <a:pt x="90294" y="294627"/>
                  <a:pt x="86574" y="298514"/>
                  <a:pt x="83155" y="302860"/>
                </a:cubicBezTo>
                <a:cubicBezTo>
                  <a:pt x="71438" y="301590"/>
                  <a:pt x="57988" y="295853"/>
                  <a:pt x="46961" y="286051"/>
                </a:cubicBezTo>
                <a:cubicBezTo>
                  <a:pt x="34595" y="275059"/>
                  <a:pt x="26076" y="259693"/>
                  <a:pt x="26076" y="241200"/>
                </a:cubicBezTo>
                <a:cubicBezTo>
                  <a:pt x="26076" y="219808"/>
                  <a:pt x="29915" y="210538"/>
                  <a:pt x="33169" y="205782"/>
                </a:cubicBezTo>
                <a:cubicBezTo>
                  <a:pt x="34070" y="204465"/>
                  <a:pt x="35042" y="203320"/>
                  <a:pt x="36126" y="202232"/>
                </a:cubicBezTo>
                <a:cubicBezTo>
                  <a:pt x="36526" y="202779"/>
                  <a:pt x="36933" y="203321"/>
                  <a:pt x="37347" y="203858"/>
                </a:cubicBezTo>
                <a:cubicBezTo>
                  <a:pt x="49826" y="220030"/>
                  <a:pt x="69017" y="231422"/>
                  <a:pt x="94524" y="231422"/>
                </a:cubicBezTo>
                <a:cubicBezTo>
                  <a:pt x="101725" y="231422"/>
                  <a:pt x="107562" y="225585"/>
                  <a:pt x="107562" y="218384"/>
                </a:cubicBezTo>
                <a:cubicBezTo>
                  <a:pt x="107562" y="211183"/>
                  <a:pt x="101725" y="205346"/>
                  <a:pt x="94524" y="205346"/>
                </a:cubicBezTo>
                <a:cubicBezTo>
                  <a:pt x="77659" y="205346"/>
                  <a:pt x="65885" y="198158"/>
                  <a:pt x="57992" y="187929"/>
                </a:cubicBezTo>
                <a:cubicBezTo>
                  <a:pt x="49806" y="177320"/>
                  <a:pt x="45632" y="163116"/>
                  <a:pt x="45632" y="149935"/>
                </a:cubicBezTo>
                <a:cubicBezTo>
                  <a:pt x="45632" y="136874"/>
                  <a:pt x="49723" y="124635"/>
                  <a:pt x="57456" y="115851"/>
                </a:cubicBezTo>
                <a:cubicBezTo>
                  <a:pt x="62907" y="109659"/>
                  <a:pt x="70629" y="104644"/>
                  <a:pt x="81269" y="102367"/>
                </a:cubicBezTo>
                <a:cubicBezTo>
                  <a:pt x="84410" y="110487"/>
                  <a:pt x="88671" y="118228"/>
                  <a:pt x="93872" y="125163"/>
                </a:cubicBezTo>
                <a:cubicBezTo>
                  <a:pt x="98193" y="130924"/>
                  <a:pt x="106365" y="132091"/>
                  <a:pt x="112125" y="127771"/>
                </a:cubicBezTo>
                <a:cubicBezTo>
                  <a:pt x="117886" y="123451"/>
                  <a:pt x="119053" y="115279"/>
                  <a:pt x="114733" y="109518"/>
                </a:cubicBezTo>
                <a:cubicBezTo>
                  <a:pt x="106474" y="98506"/>
                  <a:pt x="101599" y="84771"/>
                  <a:pt x="101200" y="72112"/>
                </a:cubicBezTo>
                <a:cubicBezTo>
                  <a:pt x="100802" y="59525"/>
                  <a:pt x="104765" y="49181"/>
                  <a:pt x="112650" y="42611"/>
                </a:cubicBezTo>
                <a:cubicBezTo>
                  <a:pt x="121627" y="35129"/>
                  <a:pt x="132150" y="31940"/>
                  <a:pt x="141331" y="31786"/>
                </a:cubicBezTo>
                <a:cubicBezTo>
                  <a:pt x="151107" y="31621"/>
                  <a:pt x="157030" y="34800"/>
                  <a:pt x="158863" y="36913"/>
                </a:cubicBezTo>
                <a:cubicBezTo>
                  <a:pt x="165631" y="44715"/>
                  <a:pt x="178026" y="42478"/>
                  <a:pt x="181935" y="33264"/>
                </a:cubicBezTo>
                <a:close/>
                <a:moveTo>
                  <a:pt x="247720" y="35854"/>
                </a:moveTo>
                <a:lnTo>
                  <a:pt x="247720" y="377934"/>
                </a:lnTo>
                <a:cubicBezTo>
                  <a:pt x="247721" y="377985"/>
                  <a:pt x="247721" y="378036"/>
                  <a:pt x="247721" y="378088"/>
                </a:cubicBezTo>
                <a:cubicBezTo>
                  <a:pt x="247721" y="378137"/>
                  <a:pt x="247721" y="378187"/>
                  <a:pt x="247720" y="378236"/>
                </a:cubicBezTo>
                <a:lnTo>
                  <a:pt x="247720" y="426989"/>
                </a:lnTo>
                <a:cubicBezTo>
                  <a:pt x="247720" y="431257"/>
                  <a:pt x="246965" y="444294"/>
                  <a:pt x="240319" y="456756"/>
                </a:cubicBezTo>
                <a:cubicBezTo>
                  <a:pt x="236899" y="463169"/>
                  <a:pt x="231763" y="469710"/>
                  <a:pt x="224139" y="474620"/>
                </a:cubicBezTo>
                <a:cubicBezTo>
                  <a:pt x="216442" y="479576"/>
                  <a:pt x="206931" y="482400"/>
                  <a:pt x="195568" y="482400"/>
                </a:cubicBezTo>
                <a:cubicBezTo>
                  <a:pt x="182657" y="482400"/>
                  <a:pt x="171787" y="479896"/>
                  <a:pt x="162939" y="474801"/>
                </a:cubicBezTo>
                <a:cubicBezTo>
                  <a:pt x="153972" y="469638"/>
                  <a:pt x="147994" y="462337"/>
                  <a:pt x="144129" y="454330"/>
                </a:cubicBezTo>
                <a:cubicBezTo>
                  <a:pt x="139451" y="444639"/>
                  <a:pt x="137801" y="433621"/>
                  <a:pt x="137217" y="423701"/>
                </a:cubicBezTo>
                <a:cubicBezTo>
                  <a:pt x="127545" y="424137"/>
                  <a:pt x="117597" y="422017"/>
                  <a:pt x="108693" y="418511"/>
                </a:cubicBezTo>
                <a:cubicBezTo>
                  <a:pt x="94059" y="412749"/>
                  <a:pt x="79814" y="402352"/>
                  <a:pt x="70638" y="388590"/>
                </a:cubicBezTo>
                <a:cubicBezTo>
                  <a:pt x="57307" y="368594"/>
                  <a:pt x="61434" y="345432"/>
                  <a:pt x="68181" y="328788"/>
                </a:cubicBezTo>
                <a:cubicBezTo>
                  <a:pt x="68464" y="328093"/>
                  <a:pt x="68752" y="327403"/>
                  <a:pt x="69047" y="326718"/>
                </a:cubicBezTo>
                <a:cubicBezTo>
                  <a:pt x="55036" y="323128"/>
                  <a:pt x="41156" y="315780"/>
                  <a:pt x="29637" y="305540"/>
                </a:cubicBezTo>
                <a:cubicBezTo>
                  <a:pt x="12667" y="290457"/>
                  <a:pt x="0" y="268340"/>
                  <a:pt x="0" y="241200"/>
                </a:cubicBezTo>
                <a:cubicBezTo>
                  <a:pt x="0" y="216959"/>
                  <a:pt x="4310" y="201783"/>
                  <a:pt x="11649" y="191057"/>
                </a:cubicBezTo>
                <a:cubicBezTo>
                  <a:pt x="15266" y="185770"/>
                  <a:pt x="19248" y="182126"/>
                  <a:pt x="22619" y="179346"/>
                </a:cubicBezTo>
                <a:cubicBezTo>
                  <a:pt x="23125" y="178929"/>
                  <a:pt x="23590" y="178551"/>
                  <a:pt x="24022" y="178202"/>
                </a:cubicBezTo>
                <a:cubicBezTo>
                  <a:pt x="21003" y="168823"/>
                  <a:pt x="19557" y="159133"/>
                  <a:pt x="19557" y="149935"/>
                </a:cubicBezTo>
                <a:cubicBezTo>
                  <a:pt x="19557" y="131705"/>
                  <a:pt x="25244" y="112979"/>
                  <a:pt x="37883" y="98621"/>
                </a:cubicBezTo>
                <a:cubicBezTo>
                  <a:pt x="47194" y="88045"/>
                  <a:pt x="59797" y="80395"/>
                  <a:pt x="75365" y="76970"/>
                </a:cubicBezTo>
                <a:cubicBezTo>
                  <a:pt x="75256" y="75623"/>
                  <a:pt x="75179" y="74277"/>
                  <a:pt x="75137" y="72934"/>
                </a:cubicBezTo>
                <a:cubicBezTo>
                  <a:pt x="74557" y="54556"/>
                  <a:pt x="80372" y="35565"/>
                  <a:pt x="95956" y="22579"/>
                </a:cubicBezTo>
                <a:cubicBezTo>
                  <a:pt x="109856" y="10995"/>
                  <a:pt x="126237" y="5961"/>
                  <a:pt x="140891" y="5714"/>
                </a:cubicBezTo>
                <a:cubicBezTo>
                  <a:pt x="149869" y="5562"/>
                  <a:pt x="159165" y="7237"/>
                  <a:pt x="166996" y="11099"/>
                </a:cubicBezTo>
                <a:cubicBezTo>
                  <a:pt x="169768" y="8784"/>
                  <a:pt x="172853" y="6891"/>
                  <a:pt x="176032" y="5391"/>
                </a:cubicBezTo>
                <a:cubicBezTo>
                  <a:pt x="183656" y="1793"/>
                  <a:pt x="192684" y="0"/>
                  <a:pt x="202087" y="0"/>
                </a:cubicBezTo>
                <a:cubicBezTo>
                  <a:pt x="211673" y="0"/>
                  <a:pt x="222397" y="1871"/>
                  <a:pt x="231204" y="7155"/>
                </a:cubicBezTo>
                <a:cubicBezTo>
                  <a:pt x="240616" y="12802"/>
                  <a:pt x="247720" y="22439"/>
                  <a:pt x="247720" y="35854"/>
                </a:cubicBezTo>
                <a:close/>
                <a:moveTo>
                  <a:pt x="280314" y="462843"/>
                </a:moveTo>
                <a:cubicBezTo>
                  <a:pt x="276713" y="462843"/>
                  <a:pt x="273795" y="459925"/>
                  <a:pt x="273795" y="456324"/>
                </a:cubicBezTo>
                <a:lnTo>
                  <a:pt x="273795" y="438610"/>
                </a:lnTo>
                <a:cubicBezTo>
                  <a:pt x="273795" y="437515"/>
                  <a:pt x="275277" y="436768"/>
                  <a:pt x="276372" y="436768"/>
                </a:cubicBezTo>
                <a:lnTo>
                  <a:pt x="290774" y="436768"/>
                </a:lnTo>
                <a:cubicBezTo>
                  <a:pt x="292681" y="436768"/>
                  <a:pt x="294308" y="435389"/>
                  <a:pt x="294621" y="433508"/>
                </a:cubicBezTo>
                <a:lnTo>
                  <a:pt x="295164" y="430255"/>
                </a:lnTo>
                <a:cubicBezTo>
                  <a:pt x="295164" y="430252"/>
                  <a:pt x="295166" y="430251"/>
                  <a:pt x="295168" y="430249"/>
                </a:cubicBezTo>
                <a:lnTo>
                  <a:pt x="295171" y="430249"/>
                </a:lnTo>
                <a:cubicBezTo>
                  <a:pt x="295174" y="430249"/>
                  <a:pt x="295177" y="430246"/>
                  <a:pt x="295177" y="430243"/>
                </a:cubicBezTo>
                <a:lnTo>
                  <a:pt x="298975" y="403872"/>
                </a:lnTo>
                <a:cubicBezTo>
                  <a:pt x="299354" y="401239"/>
                  <a:pt x="301299" y="399113"/>
                  <a:pt x="303864" y="398411"/>
                </a:cubicBezTo>
                <a:cubicBezTo>
                  <a:pt x="326346" y="392261"/>
                  <a:pt x="346888" y="381417"/>
                  <a:pt x="364373" y="366999"/>
                </a:cubicBezTo>
                <a:lnTo>
                  <a:pt x="367229" y="364143"/>
                </a:lnTo>
                <a:cubicBezTo>
                  <a:pt x="369529" y="361842"/>
                  <a:pt x="373174" y="361590"/>
                  <a:pt x="375769" y="363552"/>
                </a:cubicBezTo>
                <a:lnTo>
                  <a:pt x="392836" y="376453"/>
                </a:lnTo>
                <a:cubicBezTo>
                  <a:pt x="392837" y="376455"/>
                  <a:pt x="392837" y="376456"/>
                  <a:pt x="392836" y="376457"/>
                </a:cubicBezTo>
                <a:cubicBezTo>
                  <a:pt x="392835" y="376458"/>
                  <a:pt x="392835" y="376460"/>
                  <a:pt x="392836" y="376461"/>
                </a:cubicBezTo>
                <a:lnTo>
                  <a:pt x="393007" y="376583"/>
                </a:lnTo>
                <a:lnTo>
                  <a:pt x="394343" y="377593"/>
                </a:lnTo>
                <a:cubicBezTo>
                  <a:pt x="394354" y="377601"/>
                  <a:pt x="394369" y="377601"/>
                  <a:pt x="394379" y="377591"/>
                </a:cubicBezTo>
                <a:cubicBezTo>
                  <a:pt x="394385" y="377585"/>
                  <a:pt x="394393" y="377582"/>
                  <a:pt x="394401" y="377583"/>
                </a:cubicBezTo>
                <a:cubicBezTo>
                  <a:pt x="394406" y="377584"/>
                  <a:pt x="394410" y="377586"/>
                  <a:pt x="394414" y="377588"/>
                </a:cubicBezTo>
                <a:lnTo>
                  <a:pt x="395999" y="378720"/>
                </a:lnTo>
                <a:cubicBezTo>
                  <a:pt x="396924" y="379381"/>
                  <a:pt x="398191" y="379276"/>
                  <a:pt x="398996" y="378472"/>
                </a:cubicBezTo>
                <a:lnTo>
                  <a:pt x="411065" y="366402"/>
                </a:lnTo>
                <a:cubicBezTo>
                  <a:pt x="411869" y="365598"/>
                  <a:pt x="411974" y="364331"/>
                  <a:pt x="411313" y="363406"/>
                </a:cubicBezTo>
                <a:lnTo>
                  <a:pt x="410181" y="361820"/>
                </a:lnTo>
                <a:cubicBezTo>
                  <a:pt x="410178" y="361815"/>
                  <a:pt x="410176" y="361809"/>
                  <a:pt x="410176" y="361804"/>
                </a:cubicBezTo>
                <a:cubicBezTo>
                  <a:pt x="410176" y="361797"/>
                  <a:pt x="410179" y="361791"/>
                  <a:pt x="410183" y="361786"/>
                </a:cubicBezTo>
                <a:cubicBezTo>
                  <a:pt x="410189" y="361781"/>
                  <a:pt x="410191" y="361773"/>
                  <a:pt x="410191" y="361766"/>
                </a:cubicBezTo>
                <a:cubicBezTo>
                  <a:pt x="410191" y="361762"/>
                  <a:pt x="410189" y="361756"/>
                  <a:pt x="410186" y="361752"/>
                </a:cubicBezTo>
                <a:lnTo>
                  <a:pt x="409224" y="360480"/>
                </a:lnTo>
                <a:lnTo>
                  <a:pt x="408626" y="359643"/>
                </a:lnTo>
                <a:cubicBezTo>
                  <a:pt x="408624" y="359640"/>
                  <a:pt x="408621" y="359638"/>
                  <a:pt x="408618" y="359638"/>
                </a:cubicBezTo>
                <a:cubicBezTo>
                  <a:pt x="408616" y="359638"/>
                  <a:pt x="408614" y="359638"/>
                  <a:pt x="408612" y="359638"/>
                </a:cubicBezTo>
                <a:cubicBezTo>
                  <a:pt x="408610" y="359639"/>
                  <a:pt x="408608" y="359640"/>
                  <a:pt x="408607" y="359641"/>
                </a:cubicBezTo>
                <a:cubicBezTo>
                  <a:pt x="408602" y="359646"/>
                  <a:pt x="408593" y="359646"/>
                  <a:pt x="408589" y="359640"/>
                </a:cubicBezTo>
                <a:lnTo>
                  <a:pt x="394987" y="341647"/>
                </a:lnTo>
                <a:cubicBezTo>
                  <a:pt x="393247" y="339345"/>
                  <a:pt x="393238" y="336180"/>
                  <a:pt x="394880" y="333807"/>
                </a:cubicBezTo>
                <a:cubicBezTo>
                  <a:pt x="409967" y="311997"/>
                  <a:pt x="419872" y="286330"/>
                  <a:pt x="422814" y="258583"/>
                </a:cubicBezTo>
                <a:cubicBezTo>
                  <a:pt x="423137" y="255540"/>
                  <a:pt x="425440" y="253053"/>
                  <a:pt x="428469" y="252617"/>
                </a:cubicBezTo>
                <a:lnTo>
                  <a:pt x="449800" y="249545"/>
                </a:lnTo>
                <a:cubicBezTo>
                  <a:pt x="449803" y="249545"/>
                  <a:pt x="449805" y="249542"/>
                  <a:pt x="449805" y="249538"/>
                </a:cubicBezTo>
                <a:cubicBezTo>
                  <a:pt x="449805" y="249534"/>
                  <a:pt x="449808" y="249532"/>
                  <a:pt x="449811" y="249531"/>
                </a:cubicBezTo>
                <a:lnTo>
                  <a:pt x="453065" y="248989"/>
                </a:lnTo>
                <a:cubicBezTo>
                  <a:pt x="454946" y="248675"/>
                  <a:pt x="456324" y="247048"/>
                  <a:pt x="456324" y="245141"/>
                </a:cubicBezTo>
                <a:lnTo>
                  <a:pt x="456324" y="230740"/>
                </a:lnTo>
                <a:cubicBezTo>
                  <a:pt x="456324" y="228833"/>
                  <a:pt x="454946" y="227206"/>
                  <a:pt x="453065" y="226892"/>
                </a:cubicBezTo>
                <a:lnTo>
                  <a:pt x="449811" y="226350"/>
                </a:lnTo>
                <a:cubicBezTo>
                  <a:pt x="449809" y="226349"/>
                  <a:pt x="449807" y="226349"/>
                  <a:pt x="449807" y="226347"/>
                </a:cubicBezTo>
                <a:cubicBezTo>
                  <a:pt x="449806" y="226345"/>
                  <a:pt x="449805" y="226344"/>
                  <a:pt x="449805" y="226343"/>
                </a:cubicBezTo>
                <a:lnTo>
                  <a:pt x="449804" y="226339"/>
                </a:lnTo>
                <a:cubicBezTo>
                  <a:pt x="449803" y="226338"/>
                  <a:pt x="449803" y="226337"/>
                  <a:pt x="449801" y="226337"/>
                </a:cubicBezTo>
                <a:cubicBezTo>
                  <a:pt x="449801" y="226336"/>
                  <a:pt x="449800" y="226336"/>
                  <a:pt x="449800" y="226336"/>
                </a:cubicBezTo>
                <a:lnTo>
                  <a:pt x="427635" y="223145"/>
                </a:lnTo>
                <a:cubicBezTo>
                  <a:pt x="424704" y="222722"/>
                  <a:pt x="422439" y="220374"/>
                  <a:pt x="422011" y="217444"/>
                </a:cubicBezTo>
                <a:cubicBezTo>
                  <a:pt x="418238" y="191612"/>
                  <a:pt x="408406" y="167747"/>
                  <a:pt x="394003" y="147339"/>
                </a:cubicBezTo>
                <a:cubicBezTo>
                  <a:pt x="392333" y="144972"/>
                  <a:pt x="392318" y="141793"/>
                  <a:pt x="394054" y="139474"/>
                </a:cubicBezTo>
                <a:lnTo>
                  <a:pt x="408754" y="119829"/>
                </a:lnTo>
                <a:cubicBezTo>
                  <a:pt x="408759" y="119821"/>
                  <a:pt x="408762" y="119813"/>
                  <a:pt x="408763" y="119803"/>
                </a:cubicBezTo>
                <a:cubicBezTo>
                  <a:pt x="408764" y="119789"/>
                  <a:pt x="408760" y="119775"/>
                  <a:pt x="408749" y="119764"/>
                </a:cubicBezTo>
                <a:cubicBezTo>
                  <a:pt x="408732" y="119747"/>
                  <a:pt x="408730" y="119720"/>
                  <a:pt x="408743" y="119700"/>
                </a:cubicBezTo>
                <a:lnTo>
                  <a:pt x="410589" y="117117"/>
                </a:lnTo>
                <a:cubicBezTo>
                  <a:pt x="411668" y="115606"/>
                  <a:pt x="411497" y="113537"/>
                  <a:pt x="410184" y="112224"/>
                </a:cubicBezTo>
                <a:lnTo>
                  <a:pt x="399554" y="101595"/>
                </a:lnTo>
                <a:cubicBezTo>
                  <a:pt x="398428" y="100468"/>
                  <a:pt x="396652" y="100321"/>
                  <a:pt x="395355" y="101247"/>
                </a:cubicBezTo>
                <a:lnTo>
                  <a:pt x="392227" y="103482"/>
                </a:lnTo>
                <a:cubicBezTo>
                  <a:pt x="392226" y="103483"/>
                  <a:pt x="392226" y="103485"/>
                  <a:pt x="392227" y="103487"/>
                </a:cubicBezTo>
                <a:lnTo>
                  <a:pt x="392228" y="103489"/>
                </a:lnTo>
                <a:lnTo>
                  <a:pt x="392226" y="103491"/>
                </a:lnTo>
                <a:lnTo>
                  <a:pt x="374209" y="116972"/>
                </a:lnTo>
                <a:cubicBezTo>
                  <a:pt x="371715" y="118839"/>
                  <a:pt x="368258" y="118668"/>
                  <a:pt x="365878" y="116657"/>
                </a:cubicBezTo>
                <a:cubicBezTo>
                  <a:pt x="348071" y="101612"/>
                  <a:pt x="326994" y="90317"/>
                  <a:pt x="303864" y="83989"/>
                </a:cubicBezTo>
                <a:cubicBezTo>
                  <a:pt x="301299" y="83287"/>
                  <a:pt x="299354" y="81161"/>
                  <a:pt x="298975" y="78528"/>
                </a:cubicBezTo>
                <a:lnTo>
                  <a:pt x="295177" y="52157"/>
                </a:lnTo>
                <a:cubicBezTo>
                  <a:pt x="295177" y="52154"/>
                  <a:pt x="295174" y="52151"/>
                  <a:pt x="295171" y="52151"/>
                </a:cubicBezTo>
                <a:cubicBezTo>
                  <a:pt x="295167" y="52151"/>
                  <a:pt x="295164" y="52149"/>
                  <a:pt x="295164" y="52145"/>
                </a:cubicBezTo>
                <a:lnTo>
                  <a:pt x="294621" y="48892"/>
                </a:lnTo>
                <a:cubicBezTo>
                  <a:pt x="294308" y="47011"/>
                  <a:pt x="292681" y="45632"/>
                  <a:pt x="290774" y="45632"/>
                </a:cubicBezTo>
                <a:lnTo>
                  <a:pt x="276372" y="45632"/>
                </a:lnTo>
                <a:cubicBezTo>
                  <a:pt x="275277" y="45632"/>
                  <a:pt x="273795" y="44885"/>
                  <a:pt x="273795" y="43789"/>
                </a:cubicBezTo>
                <a:lnTo>
                  <a:pt x="273795" y="26076"/>
                </a:lnTo>
                <a:cubicBezTo>
                  <a:pt x="273795" y="22475"/>
                  <a:pt x="276713" y="19557"/>
                  <a:pt x="280314" y="19557"/>
                </a:cubicBezTo>
                <a:lnTo>
                  <a:pt x="305123" y="19557"/>
                </a:lnTo>
                <a:cubicBezTo>
                  <a:pt x="311496" y="19557"/>
                  <a:pt x="316936" y="24165"/>
                  <a:pt x="317983" y="30451"/>
                </a:cubicBezTo>
                <a:lnTo>
                  <a:pt x="322735" y="58963"/>
                </a:lnTo>
                <a:cubicBezTo>
                  <a:pt x="323127" y="61309"/>
                  <a:pt x="324767" y="63247"/>
                  <a:pt x="326994" y="64080"/>
                </a:cubicBezTo>
                <a:cubicBezTo>
                  <a:pt x="341020" y="69328"/>
                  <a:pt x="354257" y="76194"/>
                  <a:pt x="366477" y="84452"/>
                </a:cubicBezTo>
                <a:cubicBezTo>
                  <a:pt x="368782" y="86010"/>
                  <a:pt x="371816" y="86017"/>
                  <a:pt x="374080" y="84400"/>
                </a:cubicBezTo>
                <a:lnTo>
                  <a:pt x="391434" y="72004"/>
                </a:lnTo>
                <a:cubicBezTo>
                  <a:pt x="396620" y="68300"/>
                  <a:pt x="403724" y="68888"/>
                  <a:pt x="408230" y="73395"/>
                </a:cubicBezTo>
                <a:lnTo>
                  <a:pt x="438707" y="103870"/>
                </a:lnTo>
                <a:cubicBezTo>
                  <a:pt x="443213" y="108377"/>
                  <a:pt x="443802" y="115481"/>
                  <a:pt x="440097" y="120668"/>
                </a:cubicBezTo>
                <a:lnTo>
                  <a:pt x="425642" y="140906"/>
                </a:lnTo>
                <a:cubicBezTo>
                  <a:pt x="424135" y="143014"/>
                  <a:pt x="424030" y="145809"/>
                  <a:pt x="425309" y="148062"/>
                </a:cubicBezTo>
                <a:cubicBezTo>
                  <a:pt x="433542" y="162579"/>
                  <a:pt x="439911" y="178292"/>
                  <a:pt x="444088" y="194875"/>
                </a:cubicBezTo>
                <a:cubicBezTo>
                  <a:pt x="444735" y="197442"/>
                  <a:pt x="446813" y="199415"/>
                  <a:pt x="449423" y="199850"/>
                </a:cubicBezTo>
                <a:lnTo>
                  <a:pt x="471506" y="203530"/>
                </a:lnTo>
                <a:cubicBezTo>
                  <a:pt x="477792" y="204578"/>
                  <a:pt x="482400" y="210017"/>
                  <a:pt x="482400" y="216391"/>
                </a:cubicBezTo>
                <a:lnTo>
                  <a:pt x="482400" y="259490"/>
                </a:lnTo>
                <a:cubicBezTo>
                  <a:pt x="482400" y="265864"/>
                  <a:pt x="477792" y="271303"/>
                  <a:pt x="471506" y="272351"/>
                </a:cubicBezTo>
                <a:lnTo>
                  <a:pt x="451001" y="275769"/>
                </a:lnTo>
                <a:cubicBezTo>
                  <a:pt x="448305" y="276218"/>
                  <a:pt x="446185" y="278304"/>
                  <a:pt x="445613" y="280978"/>
                </a:cubicBezTo>
                <a:cubicBezTo>
                  <a:pt x="441673" y="299379"/>
                  <a:pt x="435054" y="316787"/>
                  <a:pt x="426186" y="332774"/>
                </a:cubicBezTo>
                <a:cubicBezTo>
                  <a:pt x="424940" y="335019"/>
                  <a:pt x="425058" y="337786"/>
                  <a:pt x="426550" y="339875"/>
                </a:cubicBezTo>
                <a:lnTo>
                  <a:pt x="440097" y="358840"/>
                </a:lnTo>
                <a:cubicBezTo>
                  <a:pt x="443802" y="364026"/>
                  <a:pt x="443213" y="371131"/>
                  <a:pt x="438707" y="375637"/>
                </a:cubicBezTo>
                <a:lnTo>
                  <a:pt x="408230" y="406114"/>
                </a:lnTo>
                <a:cubicBezTo>
                  <a:pt x="403724" y="410620"/>
                  <a:pt x="396620" y="411208"/>
                  <a:pt x="391434" y="407503"/>
                </a:cubicBezTo>
                <a:lnTo>
                  <a:pt x="376146" y="396584"/>
                </a:lnTo>
                <a:cubicBezTo>
                  <a:pt x="373857" y="394949"/>
                  <a:pt x="370782" y="394976"/>
                  <a:pt x="368472" y="396581"/>
                </a:cubicBezTo>
                <a:cubicBezTo>
                  <a:pt x="355702" y="405450"/>
                  <a:pt x="341788" y="412785"/>
                  <a:pt x="326994" y="418320"/>
                </a:cubicBezTo>
                <a:cubicBezTo>
                  <a:pt x="324767" y="419153"/>
                  <a:pt x="323127" y="421091"/>
                  <a:pt x="322735" y="423436"/>
                </a:cubicBezTo>
                <a:lnTo>
                  <a:pt x="317983" y="451949"/>
                </a:lnTo>
                <a:cubicBezTo>
                  <a:pt x="316936" y="458236"/>
                  <a:pt x="311496" y="462843"/>
                  <a:pt x="305123" y="462843"/>
                </a:cubicBezTo>
                <a:lnTo>
                  <a:pt x="280314" y="462843"/>
                </a:lnTo>
                <a:close/>
                <a:moveTo>
                  <a:pt x="281134" y="336857"/>
                </a:moveTo>
                <a:cubicBezTo>
                  <a:pt x="277277" y="337675"/>
                  <a:pt x="273795" y="334619"/>
                  <a:pt x="273795" y="330677"/>
                </a:cubicBezTo>
                <a:lnTo>
                  <a:pt x="273795" y="317156"/>
                </a:lnTo>
                <a:cubicBezTo>
                  <a:pt x="273795" y="314010"/>
                  <a:pt x="276053" y="311344"/>
                  <a:pt x="279096" y="310542"/>
                </a:cubicBezTo>
                <a:cubicBezTo>
                  <a:pt x="309815" y="302439"/>
                  <a:pt x="332465" y="274465"/>
                  <a:pt x="332465" y="241200"/>
                </a:cubicBezTo>
                <a:cubicBezTo>
                  <a:pt x="332465" y="207935"/>
                  <a:pt x="309815" y="179961"/>
                  <a:pt x="279096" y="171858"/>
                </a:cubicBezTo>
                <a:cubicBezTo>
                  <a:pt x="276053" y="171056"/>
                  <a:pt x="273795" y="168390"/>
                  <a:pt x="273795" y="165244"/>
                </a:cubicBezTo>
                <a:lnTo>
                  <a:pt x="273795" y="151723"/>
                </a:lnTo>
                <a:cubicBezTo>
                  <a:pt x="273795" y="147781"/>
                  <a:pt x="277277" y="144725"/>
                  <a:pt x="281134" y="145543"/>
                </a:cubicBezTo>
                <a:cubicBezTo>
                  <a:pt x="325358" y="154917"/>
                  <a:pt x="358541" y="194184"/>
                  <a:pt x="358541" y="241200"/>
                </a:cubicBezTo>
                <a:cubicBezTo>
                  <a:pt x="358541" y="288217"/>
                  <a:pt x="325358" y="327483"/>
                  <a:pt x="281134" y="336857"/>
                </a:cubicBezTo>
                <a:close/>
              </a:path>
            </a:pathLst>
          </a:custGeom>
          <a:solidFill>
            <a:srgbClr val="16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71;p13"/>
          <p:cNvSpPr/>
          <p:nvPr/>
        </p:nvSpPr>
        <p:spPr>
          <a:xfrm>
            <a:off x="3539615" y="3453023"/>
            <a:ext cx="384561" cy="435836"/>
          </a:xfrm>
          <a:prstGeom prst="mathPlus">
            <a:avLst>
              <a:gd name="adj1" fmla="val 2352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72;p13"/>
          <p:cNvSpPr/>
          <p:nvPr/>
        </p:nvSpPr>
        <p:spPr>
          <a:xfrm>
            <a:off x="6392205" y="3532772"/>
            <a:ext cx="504202" cy="316195"/>
          </a:xfrm>
          <a:prstGeom prst="mathEqual">
            <a:avLst>
              <a:gd name="adj1" fmla="val 23520"/>
              <a:gd name="adj2" fmla="val 117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01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13" name="Google Shape;178;p14"/>
          <p:cNvSpPr txBox="1">
            <a:spLocks/>
          </p:cNvSpPr>
          <p:nvPr/>
        </p:nvSpPr>
        <p:spPr>
          <a:xfrm>
            <a:off x="1495417" y="115164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mtClean="0"/>
              <a:t>Как оформить и закрепить BRQ</a:t>
            </a:r>
            <a:endParaRPr lang="ru-RU"/>
          </a:p>
        </p:txBody>
      </p:sp>
      <p:sp>
        <p:nvSpPr>
          <p:cNvPr id="14" name="Google Shape;179;p14"/>
          <p:cNvSpPr txBox="1"/>
          <p:nvPr/>
        </p:nvSpPr>
        <p:spPr>
          <a:xfrm>
            <a:off x="1610817" y="2067795"/>
            <a:ext cx="230671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Основные документы: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80;p14"/>
          <p:cNvSpPr/>
          <p:nvPr/>
        </p:nvSpPr>
        <p:spPr>
          <a:xfrm>
            <a:off x="2605768" y="2714574"/>
            <a:ext cx="1350236" cy="1356186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130" y="72"/>
                </a:moveTo>
                <a:cubicBezTo>
                  <a:pt x="84" y="49"/>
                  <a:pt x="84" y="49"/>
                  <a:pt x="84" y="49"/>
                </a:cubicBezTo>
                <a:cubicBezTo>
                  <a:pt x="78" y="46"/>
                  <a:pt x="65" y="52"/>
                  <a:pt x="61" y="57"/>
                </a:cubicBezTo>
                <a:cubicBezTo>
                  <a:pt x="60" y="60"/>
                  <a:pt x="60" y="62"/>
                  <a:pt x="60" y="63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61" y="116"/>
                  <a:pt x="62" y="117"/>
                  <a:pt x="63" y="118"/>
                </a:cubicBezTo>
                <a:cubicBezTo>
                  <a:pt x="66" y="119"/>
                  <a:pt x="105" y="143"/>
                  <a:pt x="106" y="143"/>
                </a:cubicBezTo>
                <a:cubicBezTo>
                  <a:pt x="106" y="144"/>
                  <a:pt x="107" y="144"/>
                  <a:pt x="108" y="144"/>
                </a:cubicBezTo>
                <a:cubicBezTo>
                  <a:pt x="108" y="144"/>
                  <a:pt x="109" y="144"/>
                  <a:pt x="110" y="144"/>
                </a:cubicBezTo>
                <a:cubicBezTo>
                  <a:pt x="111" y="143"/>
                  <a:pt x="111" y="142"/>
                  <a:pt x="111" y="141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1" y="85"/>
                  <a:pt x="111" y="84"/>
                  <a:pt x="110" y="83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0"/>
                  <a:pt x="70" y="58"/>
                  <a:pt x="73" y="56"/>
                </a:cubicBezTo>
                <a:cubicBezTo>
                  <a:pt x="77" y="54"/>
                  <a:pt x="80" y="56"/>
                  <a:pt x="80" y="56"/>
                </a:cubicBezTo>
                <a:cubicBezTo>
                  <a:pt x="80" y="56"/>
                  <a:pt x="119" y="76"/>
                  <a:pt x="120" y="77"/>
                </a:cubicBezTo>
                <a:cubicBezTo>
                  <a:pt x="121" y="77"/>
                  <a:pt x="122" y="78"/>
                  <a:pt x="122" y="80"/>
                </a:cubicBezTo>
                <a:cubicBezTo>
                  <a:pt x="122" y="81"/>
                  <a:pt x="122" y="131"/>
                  <a:pt x="122" y="131"/>
                </a:cubicBezTo>
                <a:cubicBezTo>
                  <a:pt x="122" y="133"/>
                  <a:pt x="125" y="135"/>
                  <a:pt x="127" y="134"/>
                </a:cubicBezTo>
                <a:cubicBezTo>
                  <a:pt x="130" y="132"/>
                  <a:pt x="132" y="130"/>
                  <a:pt x="132" y="128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2" y="74"/>
                  <a:pt x="131" y="72"/>
                  <a:pt x="130" y="72"/>
                </a:cubicBezTo>
                <a:close/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0"/>
                </a:moveTo>
                <a:cubicBezTo>
                  <a:pt x="50" y="180"/>
                  <a:pt x="12" y="142"/>
                  <a:pt x="12" y="96"/>
                </a:cubicBezTo>
                <a:cubicBezTo>
                  <a:pt x="12" y="50"/>
                  <a:pt x="50" y="12"/>
                  <a:pt x="96" y="12"/>
                </a:cubicBezTo>
                <a:cubicBezTo>
                  <a:pt x="142" y="12"/>
                  <a:pt x="180" y="50"/>
                  <a:pt x="180" y="96"/>
                </a:cubicBezTo>
                <a:cubicBezTo>
                  <a:pt x="180" y="142"/>
                  <a:pt x="142" y="180"/>
                  <a:pt x="96" y="180"/>
                </a:cubicBezTo>
                <a:close/>
              </a:path>
            </a:pathLst>
          </a:custGeom>
          <a:solidFill>
            <a:srgbClr val="16161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81;p14"/>
          <p:cNvSpPr/>
          <p:nvPr/>
        </p:nvSpPr>
        <p:spPr>
          <a:xfrm>
            <a:off x="6776116" y="2714574"/>
            <a:ext cx="1350236" cy="1356186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130" y="72"/>
                </a:moveTo>
                <a:cubicBezTo>
                  <a:pt x="84" y="49"/>
                  <a:pt x="84" y="49"/>
                  <a:pt x="84" y="49"/>
                </a:cubicBezTo>
                <a:cubicBezTo>
                  <a:pt x="78" y="46"/>
                  <a:pt x="65" y="52"/>
                  <a:pt x="61" y="57"/>
                </a:cubicBezTo>
                <a:cubicBezTo>
                  <a:pt x="60" y="60"/>
                  <a:pt x="60" y="62"/>
                  <a:pt x="60" y="63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61" y="116"/>
                  <a:pt x="62" y="117"/>
                  <a:pt x="63" y="118"/>
                </a:cubicBezTo>
                <a:cubicBezTo>
                  <a:pt x="66" y="119"/>
                  <a:pt x="105" y="143"/>
                  <a:pt x="106" y="143"/>
                </a:cubicBezTo>
                <a:cubicBezTo>
                  <a:pt x="106" y="144"/>
                  <a:pt x="107" y="144"/>
                  <a:pt x="108" y="144"/>
                </a:cubicBezTo>
                <a:cubicBezTo>
                  <a:pt x="108" y="144"/>
                  <a:pt x="109" y="144"/>
                  <a:pt x="110" y="144"/>
                </a:cubicBezTo>
                <a:cubicBezTo>
                  <a:pt x="111" y="143"/>
                  <a:pt x="111" y="142"/>
                  <a:pt x="111" y="141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1" y="85"/>
                  <a:pt x="111" y="84"/>
                  <a:pt x="110" y="83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0"/>
                  <a:pt x="70" y="58"/>
                  <a:pt x="73" y="56"/>
                </a:cubicBezTo>
                <a:cubicBezTo>
                  <a:pt x="77" y="54"/>
                  <a:pt x="80" y="56"/>
                  <a:pt x="80" y="56"/>
                </a:cubicBezTo>
                <a:cubicBezTo>
                  <a:pt x="80" y="56"/>
                  <a:pt x="119" y="76"/>
                  <a:pt x="120" y="77"/>
                </a:cubicBezTo>
                <a:cubicBezTo>
                  <a:pt x="121" y="77"/>
                  <a:pt x="122" y="78"/>
                  <a:pt x="122" y="80"/>
                </a:cubicBezTo>
                <a:cubicBezTo>
                  <a:pt x="122" y="81"/>
                  <a:pt x="122" y="131"/>
                  <a:pt x="122" y="131"/>
                </a:cubicBezTo>
                <a:cubicBezTo>
                  <a:pt x="122" y="133"/>
                  <a:pt x="125" y="135"/>
                  <a:pt x="127" y="134"/>
                </a:cubicBezTo>
                <a:cubicBezTo>
                  <a:pt x="130" y="132"/>
                  <a:pt x="132" y="130"/>
                  <a:pt x="132" y="128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2" y="74"/>
                  <a:pt x="131" y="72"/>
                  <a:pt x="130" y="72"/>
                </a:cubicBezTo>
                <a:close/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180"/>
                </a:moveTo>
                <a:cubicBezTo>
                  <a:pt x="50" y="180"/>
                  <a:pt x="12" y="142"/>
                  <a:pt x="12" y="96"/>
                </a:cubicBezTo>
                <a:cubicBezTo>
                  <a:pt x="12" y="50"/>
                  <a:pt x="50" y="12"/>
                  <a:pt x="96" y="12"/>
                </a:cubicBezTo>
                <a:cubicBezTo>
                  <a:pt x="142" y="12"/>
                  <a:pt x="180" y="50"/>
                  <a:pt x="180" y="96"/>
                </a:cubicBezTo>
                <a:cubicBezTo>
                  <a:pt x="180" y="142"/>
                  <a:pt x="142" y="180"/>
                  <a:pt x="96" y="180"/>
                </a:cubicBezTo>
                <a:close/>
              </a:path>
            </a:pathLst>
          </a:custGeom>
          <a:solidFill>
            <a:srgbClr val="16161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82;p14"/>
          <p:cNvSpPr txBox="1"/>
          <p:nvPr/>
        </p:nvSpPr>
        <p:spPr>
          <a:xfrm>
            <a:off x="2458385" y="4136556"/>
            <a:ext cx="16450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Концепция продукта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(Product Vision)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3;p14"/>
          <p:cNvSpPr txBox="1"/>
          <p:nvPr/>
        </p:nvSpPr>
        <p:spPr>
          <a:xfrm>
            <a:off x="6811144" y="4136556"/>
            <a:ext cx="14125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Границы проекта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(Project Scope)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99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9" name="Google Shape;188;p15"/>
          <p:cNvSpPr txBox="1">
            <a:spLocks/>
          </p:cNvSpPr>
          <p:nvPr/>
        </p:nvSpPr>
        <p:spPr>
          <a:xfrm>
            <a:off x="1722188" y="93057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00"/>
            </a:pPr>
            <a:r>
              <a:rPr lang="ru-RU" smtClean="0"/>
              <a:t>Определение концепции продукта</a:t>
            </a:r>
            <a:endParaRPr lang="ru-RU"/>
          </a:p>
        </p:txBody>
      </p:sp>
      <p:grpSp>
        <p:nvGrpSpPr>
          <p:cNvPr id="10" name="Google Shape;189;p15"/>
          <p:cNvGrpSpPr/>
          <p:nvPr/>
        </p:nvGrpSpPr>
        <p:grpSpPr>
          <a:xfrm>
            <a:off x="2817185" y="1816038"/>
            <a:ext cx="5788471" cy="3517882"/>
            <a:chOff x="1413379" y="1096500"/>
            <a:chExt cx="6152807" cy="3739303"/>
          </a:xfrm>
        </p:grpSpPr>
        <p:grpSp>
          <p:nvGrpSpPr>
            <p:cNvPr id="11" name="Google Shape;190;p15"/>
            <p:cNvGrpSpPr/>
            <p:nvPr/>
          </p:nvGrpSpPr>
          <p:grpSpPr>
            <a:xfrm>
              <a:off x="1413379" y="1096500"/>
              <a:ext cx="6152807" cy="3739303"/>
              <a:chOff x="1271867" y="1008779"/>
              <a:chExt cx="6435830" cy="3911306"/>
            </a:xfrm>
          </p:grpSpPr>
          <p:grpSp>
            <p:nvGrpSpPr>
              <p:cNvPr id="19" name="Google Shape;191;p15"/>
              <p:cNvGrpSpPr/>
              <p:nvPr/>
            </p:nvGrpSpPr>
            <p:grpSpPr>
              <a:xfrm>
                <a:off x="1271867" y="1008779"/>
                <a:ext cx="6435830" cy="3107875"/>
                <a:chOff x="1271867" y="1008779"/>
                <a:chExt cx="6435830" cy="3107875"/>
              </a:xfrm>
            </p:grpSpPr>
            <p:grpSp>
              <p:nvGrpSpPr>
                <p:cNvPr id="28" name="Google Shape;192;p15"/>
                <p:cNvGrpSpPr/>
                <p:nvPr/>
              </p:nvGrpSpPr>
              <p:grpSpPr>
                <a:xfrm>
                  <a:off x="3478001" y="1008779"/>
                  <a:ext cx="2081561" cy="752355"/>
                  <a:chOff x="5386460" y="1395266"/>
                  <a:chExt cx="2392328" cy="864678"/>
                </a:xfrm>
              </p:grpSpPr>
              <p:sp>
                <p:nvSpPr>
                  <p:cNvPr id="50" name="Google Shape;193;p15"/>
                  <p:cNvSpPr/>
                  <p:nvPr/>
                </p:nvSpPr>
                <p:spPr>
                  <a:xfrm>
                    <a:off x="5386460" y="1482471"/>
                    <a:ext cx="2328457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194;p15"/>
                  <p:cNvSpPr txBox="1"/>
                  <p:nvPr/>
                </p:nvSpPr>
                <p:spPr>
                  <a:xfrm>
                    <a:off x="5450331" y="1395266"/>
                    <a:ext cx="2328457" cy="7214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проблема_1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Управление бронированием неэффективно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" name="Google Shape;195;p15"/>
                <p:cNvGrpSpPr/>
                <p:nvPr/>
              </p:nvGrpSpPr>
              <p:grpSpPr>
                <a:xfrm>
                  <a:off x="3477999" y="1784378"/>
                  <a:ext cx="2096743" cy="726559"/>
                  <a:chOff x="5396040" y="1424913"/>
                  <a:chExt cx="2409776" cy="835031"/>
                </a:xfrm>
              </p:grpSpPr>
              <p:sp>
                <p:nvSpPr>
                  <p:cNvPr id="48" name="Google Shape;196;p15"/>
                  <p:cNvSpPr/>
                  <p:nvPr/>
                </p:nvSpPr>
                <p:spPr>
                  <a:xfrm>
                    <a:off x="5396040" y="1482471"/>
                    <a:ext cx="2328459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DDB2">
                      <a:alpha val="48235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" name="Google Shape;197;p15"/>
                  <p:cNvSpPr txBox="1"/>
                  <p:nvPr/>
                </p:nvSpPr>
                <p:spPr>
                  <a:xfrm>
                    <a:off x="5477359" y="1424913"/>
                    <a:ext cx="2328457" cy="739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цель_1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Увеличить число бронирований на 20% к концу года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" name="Google Shape;198;p15"/>
                <p:cNvGrpSpPr/>
                <p:nvPr/>
              </p:nvGrpSpPr>
              <p:grpSpPr>
                <a:xfrm>
                  <a:off x="1302138" y="2560756"/>
                  <a:ext cx="2025985" cy="717570"/>
                  <a:chOff x="5768412" y="1435244"/>
                  <a:chExt cx="1683214" cy="824700"/>
                </a:xfrm>
              </p:grpSpPr>
              <p:sp>
                <p:nvSpPr>
                  <p:cNvPr id="46" name="Google Shape;199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" name="Google Shape;200;p15"/>
                  <p:cNvSpPr txBox="1"/>
                  <p:nvPr/>
                </p:nvSpPr>
                <p:spPr>
                  <a:xfrm>
                    <a:off x="5827197" y="1435244"/>
                    <a:ext cx="1565644" cy="7214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проблема_2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Большое количество отмены брони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" name="Google Shape;201;p15"/>
                <p:cNvGrpSpPr/>
                <p:nvPr/>
              </p:nvGrpSpPr>
              <p:grpSpPr>
                <a:xfrm>
                  <a:off x="5681711" y="2541509"/>
                  <a:ext cx="2025986" cy="717571"/>
                  <a:chOff x="5768412" y="1435244"/>
                  <a:chExt cx="1683214" cy="824700"/>
                </a:xfrm>
              </p:grpSpPr>
              <p:sp>
                <p:nvSpPr>
                  <p:cNvPr id="44" name="Google Shape;202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" name="Google Shape;203;p15"/>
                  <p:cNvSpPr txBox="1"/>
                  <p:nvPr/>
                </p:nvSpPr>
                <p:spPr>
                  <a:xfrm>
                    <a:off x="5827197" y="1435244"/>
                    <a:ext cx="1565644" cy="554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проблема_4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Сложный документооборот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2" name="Google Shape;204;p15"/>
                <p:cNvGrpSpPr/>
                <p:nvPr/>
              </p:nvGrpSpPr>
              <p:grpSpPr>
                <a:xfrm>
                  <a:off x="3477998" y="2560083"/>
                  <a:ext cx="2025985" cy="717570"/>
                  <a:chOff x="5768412" y="1435244"/>
                  <a:chExt cx="1683214" cy="824700"/>
                </a:xfrm>
              </p:grpSpPr>
              <p:sp>
                <p:nvSpPr>
                  <p:cNvPr id="42" name="Google Shape;205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206;p15"/>
                  <p:cNvSpPr txBox="1"/>
                  <p:nvPr/>
                </p:nvSpPr>
                <p:spPr>
                  <a:xfrm>
                    <a:off x="5827197" y="1435244"/>
                    <a:ext cx="1565644" cy="7214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проблема_3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Оформление брони слишком сложное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3" name="Google Shape;207;p15"/>
                <p:cNvGrpSpPr/>
                <p:nvPr/>
              </p:nvGrpSpPr>
              <p:grpSpPr>
                <a:xfrm>
                  <a:off x="5681712" y="3344044"/>
                  <a:ext cx="2025985" cy="772610"/>
                  <a:chOff x="5768412" y="1422066"/>
                  <a:chExt cx="1683214" cy="887957"/>
                </a:xfrm>
              </p:grpSpPr>
              <p:sp>
                <p:nvSpPr>
                  <p:cNvPr id="40" name="Google Shape;208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DDB2">
                      <a:alpha val="48235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209;p15"/>
                  <p:cNvSpPr txBox="1"/>
                  <p:nvPr/>
                </p:nvSpPr>
                <p:spPr>
                  <a:xfrm>
                    <a:off x="5827196" y="1422066"/>
                    <a:ext cx="1565644" cy="8879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цель_4</a:t>
                    </a:r>
                    <a:endParaRPr sz="9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Обеспечить обмен документами в электронном виде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" name="Google Shape;210;p15"/>
                <p:cNvGrpSpPr/>
                <p:nvPr/>
              </p:nvGrpSpPr>
              <p:grpSpPr>
                <a:xfrm>
                  <a:off x="3477997" y="3344042"/>
                  <a:ext cx="2025986" cy="727015"/>
                  <a:chOff x="5768412" y="1424389"/>
                  <a:chExt cx="1683214" cy="835555"/>
                </a:xfrm>
              </p:grpSpPr>
              <p:sp>
                <p:nvSpPr>
                  <p:cNvPr id="38" name="Google Shape;211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DDB2">
                      <a:alpha val="48235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212;p15"/>
                  <p:cNvSpPr txBox="1"/>
                  <p:nvPr/>
                </p:nvSpPr>
                <p:spPr>
                  <a:xfrm>
                    <a:off x="5827198" y="1424389"/>
                    <a:ext cx="1565644" cy="7214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цель_3</a:t>
                    </a:r>
                    <a:endParaRPr sz="9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Сократить процесс оформлении брони до 3 мин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5" name="Google Shape;213;p15"/>
                <p:cNvGrpSpPr/>
                <p:nvPr/>
              </p:nvGrpSpPr>
              <p:grpSpPr>
                <a:xfrm>
                  <a:off x="1271867" y="3396601"/>
                  <a:ext cx="2025985" cy="685749"/>
                  <a:chOff x="5768412" y="1471816"/>
                  <a:chExt cx="1683214" cy="788128"/>
                </a:xfrm>
              </p:grpSpPr>
              <p:sp>
                <p:nvSpPr>
                  <p:cNvPr id="36" name="Google Shape;214;p15"/>
                  <p:cNvSpPr/>
                  <p:nvPr/>
                </p:nvSpPr>
                <p:spPr>
                  <a:xfrm>
                    <a:off x="5768412" y="1482471"/>
                    <a:ext cx="1683214" cy="77747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DDB2">
                      <a:alpha val="48235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215;p15"/>
                  <p:cNvSpPr txBox="1"/>
                  <p:nvPr/>
                </p:nvSpPr>
                <p:spPr>
                  <a:xfrm>
                    <a:off x="5885981" y="1471816"/>
                    <a:ext cx="1565644" cy="7214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Бизнес цель_2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lang="ru-RU"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Сократить на 20% за месяц по отменам брони</a:t>
                    </a:r>
                    <a:endParaRPr sz="9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" name="Google Shape;216;p15"/>
              <p:cNvSpPr/>
              <p:nvPr/>
            </p:nvSpPr>
            <p:spPr>
              <a:xfrm>
                <a:off x="1857003" y="4159031"/>
                <a:ext cx="5409488" cy="761054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7;p15"/>
              <p:cNvSpPr/>
              <p:nvPr/>
            </p:nvSpPr>
            <p:spPr>
              <a:xfrm>
                <a:off x="2003966" y="4248373"/>
                <a:ext cx="1225515" cy="338239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18;p15"/>
              <p:cNvSpPr txBox="1"/>
              <p:nvPr/>
            </p:nvSpPr>
            <p:spPr>
              <a:xfrm>
                <a:off x="3069357" y="4600189"/>
                <a:ext cx="3384373" cy="256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ru-RU"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Концепция продукта “Система бронирования услуг”</a:t>
                </a:r>
                <a:endParaRPr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19;p15"/>
              <p:cNvSpPr txBox="1"/>
              <p:nvPr/>
            </p:nvSpPr>
            <p:spPr>
              <a:xfrm>
                <a:off x="2003187" y="4231781"/>
                <a:ext cx="122551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ru-RU"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Аналитика обратной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ru-RU"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связи от клиента</a:t>
                </a: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20;p15"/>
              <p:cNvSpPr/>
              <p:nvPr/>
            </p:nvSpPr>
            <p:spPr>
              <a:xfrm>
                <a:off x="3948989" y="4248372"/>
                <a:ext cx="1225515" cy="338239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21;p15"/>
              <p:cNvSpPr/>
              <p:nvPr/>
            </p:nvSpPr>
            <p:spPr>
              <a:xfrm>
                <a:off x="5902839" y="4231781"/>
                <a:ext cx="1225514" cy="338239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22;p15"/>
              <p:cNvSpPr txBox="1"/>
              <p:nvPr/>
            </p:nvSpPr>
            <p:spPr>
              <a:xfrm>
                <a:off x="3892556" y="4285629"/>
                <a:ext cx="1382400" cy="22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ru-RU"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Работа на разных платф</a:t>
                </a: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23;p15"/>
              <p:cNvSpPr txBox="1"/>
              <p:nvPr/>
            </p:nvSpPr>
            <p:spPr>
              <a:xfrm>
                <a:off x="6141239" y="4300862"/>
                <a:ext cx="987000" cy="22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ru-RU"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Система ЭДО</a:t>
                </a: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224;p15"/>
            <p:cNvSpPr txBox="1"/>
            <p:nvPr/>
          </p:nvSpPr>
          <p:spPr>
            <a:xfrm>
              <a:off x="5696939" y="2145753"/>
              <a:ext cx="1739187" cy="24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900" b="1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Модель “Бизнес-цели”</a:t>
              </a:r>
              <a:endParaRPr sz="9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3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spc="-1" dirty="0">
                <a:solidFill>
                  <a:srgbClr val="050505"/>
                </a:solidFill>
              </a:rPr>
              <a:t>Требования в проектах</a:t>
            </a:r>
            <a:endParaRPr lang="ru-RU" sz="3300" b="0" strike="noStrike" spc="-1" dirty="0">
              <a:latin typeface="Arial"/>
            </a:endParaRPr>
          </a:p>
        </p:txBody>
      </p:sp>
      <p:sp>
        <p:nvSpPr>
          <p:cNvPr id="52" name="Google Shape;230;p16"/>
          <p:cNvSpPr txBox="1"/>
          <p:nvPr/>
        </p:nvSpPr>
        <p:spPr>
          <a:xfrm>
            <a:off x="4422645" y="1476057"/>
            <a:ext cx="1920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9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Дерево функций (feature tree)</a:t>
            </a:r>
            <a:endParaRPr sz="9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23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117" y="1706842"/>
            <a:ext cx="4079657" cy="3412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2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1089</Words>
  <Application>Microsoft Office PowerPoint</Application>
  <PresentationFormat>Произвольный</PresentationFormat>
  <Paragraphs>285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Arial</vt:lpstr>
      <vt:lpstr>DejaVu Sans</vt:lpstr>
      <vt:lpstr>Roboto</vt:lpstr>
      <vt:lpstr>Symbol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subject/>
  <dc:creator>Жук Арсений Сергеевич</dc:creator>
  <dc:description/>
  <cp:lastModifiedBy>Учетная запись Майкрософт</cp:lastModifiedBy>
  <cp:revision>17</cp:revision>
  <dcterms:created xsi:type="dcterms:W3CDTF">2021-01-14T11:23:14Z</dcterms:created>
  <dcterms:modified xsi:type="dcterms:W3CDTF">2025-10-06T08:05:03Z</dcterms:modified>
  <dc:language>ru-RU</dc:language>
</cp:coreProperties>
</file>